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6" r:id="rId2"/>
    <p:sldId id="363" r:id="rId3"/>
    <p:sldId id="370" r:id="rId4"/>
    <p:sldId id="371" r:id="rId5"/>
    <p:sldId id="369" r:id="rId6"/>
    <p:sldId id="374" r:id="rId7"/>
    <p:sldId id="375" r:id="rId8"/>
    <p:sldId id="376" r:id="rId9"/>
    <p:sldId id="385" r:id="rId10"/>
    <p:sldId id="386" r:id="rId11"/>
    <p:sldId id="387" r:id="rId12"/>
    <p:sldId id="373" r:id="rId13"/>
    <p:sldId id="393" r:id="rId14"/>
    <p:sldId id="392" r:id="rId15"/>
    <p:sldId id="367" r:id="rId16"/>
    <p:sldId id="388" r:id="rId17"/>
    <p:sldId id="391" r:id="rId18"/>
    <p:sldId id="366" r:id="rId19"/>
    <p:sldId id="389" r:id="rId20"/>
    <p:sldId id="364" r:id="rId21"/>
    <p:sldId id="394" r:id="rId22"/>
    <p:sldId id="378" r:id="rId23"/>
    <p:sldId id="381" r:id="rId24"/>
    <p:sldId id="380" r:id="rId25"/>
    <p:sldId id="390" r:id="rId26"/>
    <p:sldId id="379" r:id="rId27"/>
    <p:sldId id="377" r:id="rId28"/>
    <p:sldId id="368" r:id="rId29"/>
    <p:sldId id="383" r:id="rId30"/>
    <p:sldId id="382" r:id="rId31"/>
    <p:sldId id="384" r:id="rId32"/>
    <p:sldId id="395" r:id="rId33"/>
    <p:sldId id="396" r:id="rId34"/>
    <p:sldId id="397" r:id="rId35"/>
    <p:sldId id="398" r:id="rId36"/>
    <p:sldId id="399" r:id="rId37"/>
    <p:sldId id="400" r:id="rId38"/>
    <p:sldId id="401" r:id="rId39"/>
    <p:sldId id="402" r:id="rId40"/>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6" autoAdjust="0"/>
    <p:restoredTop sz="94660"/>
  </p:normalViewPr>
  <p:slideViewPr>
    <p:cSldViewPr snapToGrid="0">
      <p:cViewPr varScale="1">
        <p:scale>
          <a:sx n="48" d="100"/>
          <a:sy n="48" d="100"/>
        </p:scale>
        <p:origin x="32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9415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490164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412094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566009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2009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55665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73875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3938691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3084081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2835770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A61ABA-CE25-43ED-B2A7-4EA52788E6CD}" type="datetimeFigureOut">
              <a:rPr lang="en-US" smtClean="0"/>
              <a:t>3/13/2018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EC7F866-C8AD-4529-A36F-186F1313C0BF}" type="slidenum">
              <a:rPr lang="en-US" smtClean="0"/>
              <a:t>‹#›</a:t>
            </a:fld>
            <a:endParaRPr lang="en-US" dirty="0"/>
          </a:p>
        </p:txBody>
      </p:sp>
    </p:spTree>
    <p:extLst>
      <p:ext uri="{BB962C8B-B14F-4D97-AF65-F5344CB8AC3E}">
        <p14:creationId xmlns:p14="http://schemas.microsoft.com/office/powerpoint/2010/main" val="135816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A61ABA-CE25-43ED-B2A7-4EA52788E6CD}" type="datetimeFigureOut">
              <a:rPr lang="en-US" smtClean="0"/>
              <a:t>3/13/2018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C7F866-C8AD-4529-A36F-186F1313C0BF}" type="slidenum">
              <a:rPr lang="en-US" smtClean="0"/>
              <a:t>‹#›</a:t>
            </a:fld>
            <a:endParaRPr lang="en-US" dirty="0"/>
          </a:p>
        </p:txBody>
      </p:sp>
    </p:spTree>
    <p:extLst>
      <p:ext uri="{BB962C8B-B14F-4D97-AF65-F5344CB8AC3E}">
        <p14:creationId xmlns:p14="http://schemas.microsoft.com/office/powerpoint/2010/main" val="1840686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aeward@niu.edu"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612" y="115910"/>
            <a:ext cx="11731690" cy="1400353"/>
          </a:xfrm>
        </p:spPr>
        <p:txBody>
          <a:bodyPr>
            <a:normAutofit fontScale="90000"/>
          </a:bodyPr>
          <a:lstStyle/>
          <a:p>
            <a:r>
              <a:rPr lang="en-US" sz="5400" b="1" dirty="0" smtClean="0"/>
              <a:t>Trump Presidency: </a:t>
            </a:r>
            <a:br>
              <a:rPr lang="en-US" sz="5400" b="1" dirty="0" smtClean="0"/>
            </a:br>
            <a:r>
              <a:rPr lang="en-US" sz="4900" b="1" dirty="0" smtClean="0"/>
              <a:t>Successes and Failures One Year In</a:t>
            </a:r>
            <a:endParaRPr lang="en-US" sz="4900" b="1" dirty="0"/>
          </a:p>
        </p:txBody>
      </p:sp>
      <p:sp>
        <p:nvSpPr>
          <p:cNvPr id="3" name="Subtitle 2"/>
          <p:cNvSpPr>
            <a:spLocks noGrp="1"/>
          </p:cNvSpPr>
          <p:nvPr>
            <p:ph type="subTitle" idx="1"/>
          </p:nvPr>
        </p:nvSpPr>
        <p:spPr>
          <a:xfrm>
            <a:off x="307674" y="5488889"/>
            <a:ext cx="4103560" cy="1326960"/>
          </a:xfrm>
        </p:spPr>
        <p:txBody>
          <a:bodyPr>
            <a:normAutofit fontScale="85000" lnSpcReduction="20000"/>
          </a:bodyPr>
          <a:lstStyle/>
          <a:p>
            <a:pPr algn="l">
              <a:lnSpc>
                <a:spcPct val="120000"/>
              </a:lnSpc>
            </a:pPr>
            <a:r>
              <a:rPr lang="en-US" sz="1600" dirty="0" smtClean="0"/>
              <a:t>Artemus Ward</a:t>
            </a:r>
          </a:p>
          <a:p>
            <a:pPr algn="l">
              <a:lnSpc>
                <a:spcPct val="120000"/>
              </a:lnSpc>
            </a:pPr>
            <a:r>
              <a:rPr lang="en-US" sz="1600" dirty="0" smtClean="0"/>
              <a:t>Dept. of Political Science	</a:t>
            </a:r>
          </a:p>
          <a:p>
            <a:pPr algn="l">
              <a:lnSpc>
                <a:spcPct val="120000"/>
              </a:lnSpc>
            </a:pPr>
            <a:r>
              <a:rPr lang="en-US" sz="1600" dirty="0" smtClean="0"/>
              <a:t>Northern Illinois University</a:t>
            </a:r>
            <a:endParaRPr lang="en-US" sz="1600" dirty="0"/>
          </a:p>
          <a:p>
            <a:pPr algn="l">
              <a:lnSpc>
                <a:spcPct val="120000"/>
              </a:lnSpc>
            </a:pPr>
            <a:r>
              <a:rPr lang="en-US" sz="1600" dirty="0" smtClean="0">
                <a:hlinkClick r:id="rId2"/>
              </a:rPr>
              <a:t>aeward@niu.edu</a:t>
            </a:r>
            <a:r>
              <a:rPr lang="en-US" sz="1600" dirty="0"/>
              <a:t>		</a:t>
            </a:r>
            <a:endParaRPr lang="en-US" sz="1600" dirty="0" smtClean="0"/>
          </a:p>
        </p:txBody>
      </p:sp>
      <p:pic>
        <p:nvPicPr>
          <p:cNvPr id="4" name="Picture 3"/>
          <p:cNvPicPr>
            <a:picLocks noChangeAspect="1"/>
          </p:cNvPicPr>
          <p:nvPr/>
        </p:nvPicPr>
        <p:blipFill>
          <a:blip r:embed="rId3"/>
          <a:stretch>
            <a:fillRect/>
          </a:stretch>
        </p:blipFill>
        <p:spPr>
          <a:xfrm>
            <a:off x="6052457" y="1764405"/>
            <a:ext cx="5715000" cy="3810000"/>
          </a:xfrm>
          <a:prstGeom prst="rect">
            <a:avLst/>
          </a:prstGeom>
        </p:spPr>
      </p:pic>
      <p:pic>
        <p:nvPicPr>
          <p:cNvPr id="5" name="Picture 4"/>
          <p:cNvPicPr>
            <a:picLocks noChangeAspect="1"/>
          </p:cNvPicPr>
          <p:nvPr/>
        </p:nvPicPr>
        <p:blipFill>
          <a:blip r:embed="rId4"/>
          <a:stretch>
            <a:fillRect/>
          </a:stretch>
        </p:blipFill>
        <p:spPr>
          <a:xfrm>
            <a:off x="307674" y="1764405"/>
            <a:ext cx="5342786" cy="3561857"/>
          </a:xfrm>
          <a:prstGeom prst="rect">
            <a:avLst/>
          </a:prstGeom>
        </p:spPr>
      </p:pic>
    </p:spTree>
    <p:extLst>
      <p:ext uri="{BB962C8B-B14F-4D97-AF65-F5344CB8AC3E}">
        <p14:creationId xmlns:p14="http://schemas.microsoft.com/office/powerpoint/2010/main" val="1669166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1286" y="365125"/>
            <a:ext cx="5032513" cy="1874492"/>
          </a:xfrm>
        </p:spPr>
        <p:txBody>
          <a:bodyPr>
            <a:normAutofit/>
          </a:bodyPr>
          <a:lstStyle/>
          <a:p>
            <a:pPr algn="ctr"/>
            <a:r>
              <a:rPr lang="en-US" sz="5400" b="1" dirty="0" smtClean="0"/>
              <a:t>Failure: Infrastructure Bill</a:t>
            </a:r>
            <a:endParaRPr lang="en-US" sz="5400" b="1" dirty="0"/>
          </a:p>
        </p:txBody>
      </p:sp>
      <p:sp>
        <p:nvSpPr>
          <p:cNvPr id="3" name="Content Placeholder 2"/>
          <p:cNvSpPr>
            <a:spLocks noGrp="1"/>
          </p:cNvSpPr>
          <p:nvPr>
            <p:ph idx="1"/>
          </p:nvPr>
        </p:nvSpPr>
        <p:spPr>
          <a:xfrm>
            <a:off x="212035" y="4386470"/>
            <a:ext cx="11701669" cy="2279372"/>
          </a:xfrm>
        </p:spPr>
        <p:txBody>
          <a:bodyPr>
            <a:normAutofit/>
          </a:bodyPr>
          <a:lstStyle/>
          <a:p>
            <a:r>
              <a:rPr lang="en-US" dirty="0"/>
              <a:t>Like the wall, </a:t>
            </a:r>
            <a:r>
              <a:rPr lang="en-US" dirty="0" smtClean="0"/>
              <a:t>Trump </a:t>
            </a:r>
            <a:r>
              <a:rPr lang="en-US" dirty="0"/>
              <a:t>had promised to get it moving as part of his grand 100-day plan. </a:t>
            </a:r>
            <a:r>
              <a:rPr lang="en-US" dirty="0" smtClean="0"/>
              <a:t>One year into his presidency, he finally proposed $200 billion in federal spending to (hopefully) spur state and local governments to spend $2 trillion on infrastructure.</a:t>
            </a:r>
          </a:p>
          <a:p>
            <a:r>
              <a:rPr lang="en-US" dirty="0" smtClean="0"/>
              <a:t>Will this pass, and if so, will it work?</a:t>
            </a:r>
          </a:p>
        </p:txBody>
      </p:sp>
      <p:pic>
        <p:nvPicPr>
          <p:cNvPr id="4" name="Picture 3"/>
          <p:cNvPicPr>
            <a:picLocks noChangeAspect="1"/>
          </p:cNvPicPr>
          <p:nvPr/>
        </p:nvPicPr>
        <p:blipFill>
          <a:blip r:embed="rId2"/>
          <a:stretch>
            <a:fillRect/>
          </a:stretch>
        </p:blipFill>
        <p:spPr>
          <a:xfrm>
            <a:off x="686835" y="222594"/>
            <a:ext cx="5263392" cy="3890333"/>
          </a:xfrm>
          <a:prstGeom prst="rect">
            <a:avLst/>
          </a:prstGeom>
        </p:spPr>
      </p:pic>
    </p:spTree>
    <p:extLst>
      <p:ext uri="{BB962C8B-B14F-4D97-AF65-F5344CB8AC3E}">
        <p14:creationId xmlns:p14="http://schemas.microsoft.com/office/powerpoint/2010/main" val="3099084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51" y="158343"/>
            <a:ext cx="7821007" cy="1316496"/>
          </a:xfrm>
        </p:spPr>
        <p:txBody>
          <a:bodyPr>
            <a:normAutofit fontScale="90000"/>
          </a:bodyPr>
          <a:lstStyle/>
          <a:p>
            <a:pPr algn="ctr"/>
            <a:r>
              <a:rPr lang="en-US" sz="5400" b="1" dirty="0" smtClean="0"/>
              <a:t>Failure: White House Infighting, Staffing Issues</a:t>
            </a:r>
            <a:endParaRPr lang="en-US" sz="5400" b="1" dirty="0"/>
          </a:p>
        </p:txBody>
      </p:sp>
      <p:sp>
        <p:nvSpPr>
          <p:cNvPr id="3" name="Content Placeholder 2"/>
          <p:cNvSpPr>
            <a:spLocks noGrp="1"/>
          </p:cNvSpPr>
          <p:nvPr>
            <p:ph idx="1"/>
          </p:nvPr>
        </p:nvSpPr>
        <p:spPr>
          <a:xfrm>
            <a:off x="193183" y="1637071"/>
            <a:ext cx="11870998" cy="5080806"/>
          </a:xfrm>
        </p:spPr>
        <p:txBody>
          <a:bodyPr>
            <a:normAutofit fontScale="77500" lnSpcReduction="20000"/>
          </a:bodyPr>
          <a:lstStyle/>
          <a:p>
            <a:r>
              <a:rPr lang="en-US" dirty="0"/>
              <a:t>For days at a time, press coverage </a:t>
            </a:r>
            <a:r>
              <a:rPr lang="en-US" dirty="0" smtClean="0"/>
              <a:t>of Trump’s </a:t>
            </a:r>
            <a:r>
              <a:rPr lang="en-US" dirty="0"/>
              <a:t>presidency have been dominated by tensions between his key advisers. </a:t>
            </a:r>
            <a:r>
              <a:rPr lang="en-US" dirty="0" smtClean="0"/>
              <a:t>Clashes among his staffers have </a:t>
            </a:r>
            <a:r>
              <a:rPr lang="en-US" dirty="0"/>
              <a:t>frequently offered an image of a White House </a:t>
            </a:r>
            <a:r>
              <a:rPr lang="en-US" dirty="0" smtClean="0"/>
              <a:t>paralyzed </a:t>
            </a:r>
            <a:r>
              <a:rPr lang="en-US" dirty="0"/>
              <a:t>by infighting</a:t>
            </a:r>
            <a:r>
              <a:rPr lang="en-US" dirty="0" smtClean="0"/>
              <a:t>.</a:t>
            </a:r>
          </a:p>
          <a:p>
            <a:r>
              <a:rPr lang="en-US" dirty="0" smtClean="0"/>
              <a:t>Purges of Steve Bannon, Michael Flynn, Reince Priebus, Sean Spicer, Anthony </a:t>
            </a:r>
            <a:r>
              <a:rPr lang="en-US" dirty="0" err="1" smtClean="0"/>
              <a:t>Scaramucci</a:t>
            </a:r>
            <a:r>
              <a:rPr lang="en-US" dirty="0" smtClean="0"/>
              <a:t>, Hope Hicks, and others have not quelled the internal leaks and maneuvering for power and influence in the Trump White House.</a:t>
            </a:r>
          </a:p>
          <a:p>
            <a:r>
              <a:rPr lang="en-US" dirty="0" smtClean="0"/>
              <a:t>Trump’s </a:t>
            </a:r>
            <a:r>
              <a:rPr lang="en-US" b="1" dirty="0" smtClean="0"/>
              <a:t>34% turnover rate of White House staffers (50 people) in his first year </a:t>
            </a:r>
            <a:r>
              <a:rPr lang="en-US" dirty="0" smtClean="0"/>
              <a:t>is more than three times as high as Obama’s in the same period and twice as high as Reagan’s, which until now was the modern record-holder.</a:t>
            </a:r>
          </a:p>
          <a:p>
            <a:r>
              <a:rPr lang="en-US" dirty="0" smtClean="0"/>
              <a:t>Of 12 positions deemed most central to the president, after Trump’s first year in office only 5 were still filled by the same person that initially held the job: two chiefs of staff, two press secretaries, three deputy national security advisers, five communications directors; fired chief strategist, health secretary, several deputy chiefs of staff and the president’s original legal team. Others remain like the secretary of state and attorney general even after the president attacks them and makes plain that he has no confidence in them.</a:t>
            </a:r>
          </a:p>
          <a:p>
            <a:r>
              <a:rPr lang="en-US" dirty="0" smtClean="0"/>
              <a:t>Furthermore, the Trump administration has made the fewest nominations and has had the fewest confirmed one year into his presidency than the last five administrations. For example, at the State Department, nominees were not made for three under secretary positions and 10 assistant secretary positions, senior level jobs that have traditionally been crucial to managing foreign policy.</a:t>
            </a:r>
            <a:endParaRPr lang="en-US" dirty="0"/>
          </a:p>
        </p:txBody>
      </p:sp>
      <p:pic>
        <p:nvPicPr>
          <p:cNvPr id="4" name="Picture 3"/>
          <p:cNvPicPr>
            <a:picLocks noChangeAspect="1"/>
          </p:cNvPicPr>
          <p:nvPr/>
        </p:nvPicPr>
        <p:blipFill rotWithShape="1">
          <a:blip r:embed="rId2"/>
          <a:srcRect t="3954" b="5472"/>
          <a:stretch/>
        </p:blipFill>
        <p:spPr>
          <a:xfrm>
            <a:off x="8259097" y="158343"/>
            <a:ext cx="2793216" cy="1423103"/>
          </a:xfrm>
          <a:prstGeom prst="rect">
            <a:avLst/>
          </a:prstGeom>
        </p:spPr>
      </p:pic>
    </p:spTree>
    <p:extLst>
      <p:ext uri="{BB962C8B-B14F-4D97-AF65-F5344CB8AC3E}">
        <p14:creationId xmlns:p14="http://schemas.microsoft.com/office/powerpoint/2010/main" val="3063183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572" y="103032"/>
            <a:ext cx="7830355" cy="1722592"/>
          </a:xfrm>
        </p:spPr>
        <p:txBody>
          <a:bodyPr>
            <a:noAutofit/>
          </a:bodyPr>
          <a:lstStyle/>
          <a:p>
            <a:pPr algn="ctr"/>
            <a:r>
              <a:rPr lang="en-US" sz="4800" b="1" dirty="0" smtClean="0"/>
              <a:t>Failure: Undermining American Institutions &amp; Norms</a:t>
            </a:r>
            <a:endParaRPr lang="en-US" sz="4800" b="1" dirty="0"/>
          </a:p>
        </p:txBody>
      </p:sp>
      <p:sp>
        <p:nvSpPr>
          <p:cNvPr id="3" name="Content Placeholder 2"/>
          <p:cNvSpPr>
            <a:spLocks noGrp="1"/>
          </p:cNvSpPr>
          <p:nvPr>
            <p:ph idx="1"/>
          </p:nvPr>
        </p:nvSpPr>
        <p:spPr>
          <a:xfrm>
            <a:off x="128789" y="2086377"/>
            <a:ext cx="11938715" cy="4649273"/>
          </a:xfrm>
        </p:spPr>
        <p:txBody>
          <a:bodyPr>
            <a:normAutofit lnSpcReduction="10000"/>
          </a:bodyPr>
          <a:lstStyle/>
          <a:p>
            <a:r>
              <a:rPr lang="en-US" dirty="0" smtClean="0"/>
              <a:t>Perhaps Trump’s biggest failure is how his rhetoric and behavior undermines American institutions and norms and smacks of authoritarian kleptocracy</a:t>
            </a:r>
            <a:r>
              <a:rPr lang="en-US" dirty="0"/>
              <a:t>:</a:t>
            </a:r>
            <a:endParaRPr lang="en-US" dirty="0" smtClean="0"/>
          </a:p>
          <a:p>
            <a:pPr lvl="1"/>
            <a:r>
              <a:rPr lang="en-US" dirty="0" smtClean="0"/>
              <a:t>Using the presidency to personally enrich himself and his family through their private businesses.</a:t>
            </a:r>
          </a:p>
          <a:p>
            <a:pPr lvl="1"/>
            <a:r>
              <a:rPr lang="en-US" dirty="0" smtClean="0"/>
              <a:t>Pressuring the Justice Dept. and FBI to by loyal to him, pursue cases against his political adversaries, and calling for punishment before trials take place.</a:t>
            </a:r>
          </a:p>
          <a:p>
            <a:pPr lvl="1"/>
            <a:r>
              <a:rPr lang="en-US" dirty="0" smtClean="0"/>
              <a:t>Praising and embracing authoritarian regimes around the world (Russia, Saudi Arabia, Turkey, Egypt, Philippines, etc.) while criticizing western democracies (Britain, Germany).</a:t>
            </a:r>
          </a:p>
          <a:p>
            <a:pPr lvl="1"/>
            <a:r>
              <a:rPr lang="en-US" dirty="0" smtClean="0"/>
              <a:t>Attacking the free press and asserting that the most venerated, prestigious, objective and trustworthy news organizations in the nation are “fake news.”</a:t>
            </a:r>
          </a:p>
          <a:p>
            <a:pPr lvl="1"/>
            <a:r>
              <a:rPr lang="en-US" dirty="0" smtClean="0"/>
              <a:t>Increasingly making false and misleading statements at such an unprecedented level (nearly 90% of what he says, over 2,000 in his 1</a:t>
            </a:r>
            <a:r>
              <a:rPr lang="en-US" baseline="30000" dirty="0" smtClean="0"/>
              <a:t>st</a:t>
            </a:r>
            <a:r>
              <a:rPr lang="en-US" dirty="0" smtClean="0"/>
              <a:t> year in office, an average of over 5 times per day) that conspiracy theories, cynicism, and distrust of government are at record highs.</a:t>
            </a:r>
            <a:endParaRPr lang="en-US" dirty="0"/>
          </a:p>
        </p:txBody>
      </p:sp>
      <p:pic>
        <p:nvPicPr>
          <p:cNvPr id="4" name="Picture 3"/>
          <p:cNvPicPr>
            <a:picLocks noChangeAspect="1"/>
          </p:cNvPicPr>
          <p:nvPr/>
        </p:nvPicPr>
        <p:blipFill>
          <a:blip r:embed="rId2"/>
          <a:stretch>
            <a:fillRect/>
          </a:stretch>
        </p:blipFill>
        <p:spPr>
          <a:xfrm>
            <a:off x="694117" y="103032"/>
            <a:ext cx="3092272" cy="1740394"/>
          </a:xfrm>
          <a:prstGeom prst="rect">
            <a:avLst/>
          </a:prstGeom>
        </p:spPr>
      </p:pic>
    </p:spTree>
    <p:extLst>
      <p:ext uri="{BB962C8B-B14F-4D97-AF65-F5344CB8AC3E}">
        <p14:creationId xmlns:p14="http://schemas.microsoft.com/office/powerpoint/2010/main" val="290213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697" y="365125"/>
            <a:ext cx="6946489" cy="2319081"/>
          </a:xfrm>
        </p:spPr>
        <p:txBody>
          <a:bodyPr>
            <a:normAutofit/>
          </a:bodyPr>
          <a:lstStyle/>
          <a:p>
            <a:pPr algn="ctr"/>
            <a:r>
              <a:rPr lang="en-US" sz="5400" b="1" dirty="0" smtClean="0"/>
              <a:t>Failure: </a:t>
            </a:r>
            <a:br>
              <a:rPr lang="en-US" sz="5400" b="1" dirty="0" smtClean="0"/>
            </a:br>
            <a:r>
              <a:rPr lang="en-US" sz="5400" b="1" dirty="0" smtClean="0"/>
              <a:t>The Judgment of History</a:t>
            </a:r>
            <a:endParaRPr lang="en-US" sz="5400" b="1" dirty="0"/>
          </a:p>
        </p:txBody>
      </p:sp>
      <p:sp>
        <p:nvSpPr>
          <p:cNvPr id="3" name="Content Placeholder 2"/>
          <p:cNvSpPr>
            <a:spLocks noGrp="1"/>
          </p:cNvSpPr>
          <p:nvPr>
            <p:ph idx="1"/>
          </p:nvPr>
        </p:nvSpPr>
        <p:spPr>
          <a:xfrm>
            <a:off x="174522" y="3111909"/>
            <a:ext cx="11842955" cy="3595995"/>
          </a:xfrm>
        </p:spPr>
        <p:txBody>
          <a:bodyPr/>
          <a:lstStyle/>
          <a:p>
            <a:r>
              <a:rPr lang="en-US" dirty="0" smtClean="0"/>
              <a:t>Political scientists who are experts on the presidency, ranked American presidents for greatness, including Trump (albeit with only one year in office).</a:t>
            </a:r>
          </a:p>
          <a:p>
            <a:r>
              <a:rPr lang="en-US" dirty="0" smtClean="0"/>
              <a:t>Where was Trump ranked historically? Last.</a:t>
            </a:r>
          </a:p>
          <a:p>
            <a:r>
              <a:rPr lang="en-US" dirty="0" smtClean="0"/>
              <a:t>He ranked far lower than the only president to resign in history (Nixon), the impeached president Andrew Johnson, and the presidents who served in the run-up to the Civil War (Pierce and Buchanan).</a:t>
            </a:r>
          </a:p>
          <a:p>
            <a:r>
              <a:rPr lang="en-US" dirty="0"/>
              <a:t>Trump did not fare well even when parsing the results by party and ideology. He ranked 40th out of 44 among Republicans and conservatives</a:t>
            </a:r>
            <a:r>
              <a:rPr lang="en-US" dirty="0" smtClean="0"/>
              <a:t>. Why?</a:t>
            </a:r>
            <a:endParaRPr lang="en-US" dirty="0"/>
          </a:p>
        </p:txBody>
      </p:sp>
      <p:pic>
        <p:nvPicPr>
          <p:cNvPr id="4" name="Picture 3"/>
          <p:cNvPicPr>
            <a:picLocks noChangeAspect="1"/>
          </p:cNvPicPr>
          <p:nvPr/>
        </p:nvPicPr>
        <p:blipFill>
          <a:blip r:embed="rId2"/>
          <a:stretch>
            <a:fillRect/>
          </a:stretch>
        </p:blipFill>
        <p:spPr>
          <a:xfrm>
            <a:off x="7616927" y="134076"/>
            <a:ext cx="3990054" cy="3022768"/>
          </a:xfrm>
          <a:prstGeom prst="rect">
            <a:avLst/>
          </a:prstGeom>
        </p:spPr>
      </p:pic>
    </p:spTree>
    <p:extLst>
      <p:ext uri="{BB962C8B-B14F-4D97-AF65-F5344CB8AC3E}">
        <p14:creationId xmlns:p14="http://schemas.microsoft.com/office/powerpoint/2010/main" val="2502374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6748" y="365125"/>
            <a:ext cx="6767052" cy="1625907"/>
          </a:xfrm>
        </p:spPr>
        <p:txBody>
          <a:bodyPr>
            <a:normAutofit/>
          </a:bodyPr>
          <a:lstStyle/>
          <a:p>
            <a:pPr algn="ctr"/>
            <a:r>
              <a:rPr lang="en-US" sz="6000" b="1" dirty="0" smtClean="0"/>
              <a:t>Success: Tax Overhaul</a:t>
            </a:r>
            <a:endParaRPr lang="en-US" sz="6000" b="1" dirty="0"/>
          </a:p>
        </p:txBody>
      </p:sp>
      <p:sp>
        <p:nvSpPr>
          <p:cNvPr id="3" name="Content Placeholder 2"/>
          <p:cNvSpPr>
            <a:spLocks noGrp="1"/>
          </p:cNvSpPr>
          <p:nvPr>
            <p:ph idx="1"/>
          </p:nvPr>
        </p:nvSpPr>
        <p:spPr>
          <a:xfrm>
            <a:off x="176981" y="2197510"/>
            <a:ext cx="11813458" cy="4513005"/>
          </a:xfrm>
        </p:spPr>
        <p:txBody>
          <a:bodyPr>
            <a:normAutofit fontScale="77500" lnSpcReduction="20000"/>
          </a:bodyPr>
          <a:lstStyle/>
          <a:p>
            <a:r>
              <a:rPr lang="en-US" dirty="0" smtClean="0"/>
              <a:t>On Dec. 22, 2017, Trump signed the “Tax Cuts and Jobs Act” into law.</a:t>
            </a:r>
          </a:p>
          <a:p>
            <a:r>
              <a:rPr lang="en-US" dirty="0"/>
              <a:t>The law cuts corporate tax rates </a:t>
            </a:r>
            <a:r>
              <a:rPr lang="en-US" dirty="0" smtClean="0"/>
              <a:t>permanently from the top rate of 35% to 21% across the board.</a:t>
            </a:r>
          </a:p>
          <a:p>
            <a:r>
              <a:rPr lang="en-US" dirty="0" smtClean="0"/>
              <a:t>The law lowers the tax brackets for nearly all individual filers, temporarily. The </a:t>
            </a:r>
            <a:r>
              <a:rPr lang="en-US" dirty="0"/>
              <a:t>highest earners are expected to benefit most from the law, while the lowest earners may actually pay more in taxes once most individual tax provisions expire after </a:t>
            </a:r>
            <a:r>
              <a:rPr lang="en-US" dirty="0" smtClean="0"/>
              <a:t>2025.</a:t>
            </a:r>
          </a:p>
          <a:p>
            <a:r>
              <a:rPr lang="en-US" dirty="0"/>
              <a:t>The law </a:t>
            </a:r>
            <a:r>
              <a:rPr lang="en-US" dirty="0" smtClean="0"/>
              <a:t>abolishes the personal exemption ($4,150 in 2018) but raises </a:t>
            </a:r>
            <a:r>
              <a:rPr lang="en-US" dirty="0"/>
              <a:t>the standard deduction to $24,000 for married couples filing jointly in 2018 (from $13,000 under current law), to $12,000 for single filers (from $6,500), and to $18,000 for heads of household (from $9,550). These changes expire after </a:t>
            </a:r>
            <a:r>
              <a:rPr lang="en-US" dirty="0" smtClean="0"/>
              <a:t>2025.</a:t>
            </a:r>
          </a:p>
          <a:p>
            <a:r>
              <a:rPr lang="en-US" dirty="0" smtClean="0"/>
              <a:t>It permanently removes the individual mandate, a key provision of the Affordable Care Act, which is likely to raise insurance premiums and significantly reduce the number of people with coverage. </a:t>
            </a:r>
          </a:p>
          <a:p>
            <a:r>
              <a:rPr lang="en-US" dirty="0" smtClean="0"/>
              <a:t>It cuts the state and local tax deduction hurting taxpayers in high-tax states like California</a:t>
            </a:r>
            <a:r>
              <a:rPr lang="en-US" dirty="0"/>
              <a:t>, New York and New </a:t>
            </a:r>
            <a:r>
              <a:rPr lang="en-US" dirty="0" smtClean="0"/>
              <a:t>Jersey.</a:t>
            </a:r>
          </a:p>
          <a:p>
            <a:r>
              <a:rPr lang="en-US" dirty="0"/>
              <a:t>The overhaul is forecast to raise the federal deficit by hundreds of billions of dollars – and perhaps as much as $2.0 trillion – over the coming decade</a:t>
            </a:r>
            <a:r>
              <a:rPr lang="en-US" dirty="0" smtClean="0"/>
              <a:t>.</a:t>
            </a:r>
            <a:endParaRPr lang="en-US" dirty="0"/>
          </a:p>
        </p:txBody>
      </p:sp>
      <p:pic>
        <p:nvPicPr>
          <p:cNvPr id="5" name="Picture 4"/>
          <p:cNvPicPr>
            <a:picLocks noChangeAspect="1"/>
          </p:cNvPicPr>
          <p:nvPr/>
        </p:nvPicPr>
        <p:blipFill>
          <a:blip r:embed="rId2"/>
          <a:stretch>
            <a:fillRect/>
          </a:stretch>
        </p:blipFill>
        <p:spPr>
          <a:xfrm>
            <a:off x="714682" y="90487"/>
            <a:ext cx="3621344" cy="2027953"/>
          </a:xfrm>
          <a:prstGeom prst="rect">
            <a:avLst/>
          </a:prstGeom>
        </p:spPr>
      </p:pic>
    </p:spTree>
    <p:extLst>
      <p:ext uri="{BB962C8B-B14F-4D97-AF65-F5344CB8AC3E}">
        <p14:creationId xmlns:p14="http://schemas.microsoft.com/office/powerpoint/2010/main" val="1126578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910" y="103031"/>
            <a:ext cx="11912958" cy="1017431"/>
          </a:xfrm>
        </p:spPr>
        <p:txBody>
          <a:bodyPr>
            <a:noAutofit/>
          </a:bodyPr>
          <a:lstStyle/>
          <a:p>
            <a:pPr algn="ctr"/>
            <a:r>
              <a:rPr lang="en-US" sz="5200" b="1" dirty="0" smtClean="0"/>
              <a:t>Success: Supreme Court Justice Neil Gorsuch</a:t>
            </a:r>
            <a:endParaRPr lang="en-US" sz="5200" b="1" dirty="0"/>
          </a:p>
        </p:txBody>
      </p:sp>
      <p:sp>
        <p:nvSpPr>
          <p:cNvPr id="3" name="Content Placeholder 2"/>
          <p:cNvSpPr>
            <a:spLocks noGrp="1"/>
          </p:cNvSpPr>
          <p:nvPr>
            <p:ph idx="1"/>
          </p:nvPr>
        </p:nvSpPr>
        <p:spPr>
          <a:xfrm>
            <a:off x="115910" y="3992451"/>
            <a:ext cx="11912958" cy="2743199"/>
          </a:xfrm>
        </p:spPr>
        <p:txBody>
          <a:bodyPr>
            <a:normAutofit lnSpcReduction="10000"/>
          </a:bodyPr>
          <a:lstStyle/>
          <a:p>
            <a:r>
              <a:rPr lang="en-US" dirty="0"/>
              <a:t>Trump’s election kept conservative Antonin Scalia’s vacant seat away from the Democrats and Trump’s nominee—the most conservative justice in half a century—was easily confirmed by the GOP-controlled </a:t>
            </a:r>
            <a:r>
              <a:rPr lang="en-US" dirty="0" smtClean="0"/>
              <a:t>Senate.</a:t>
            </a:r>
          </a:p>
          <a:p>
            <a:r>
              <a:rPr lang="en-US" dirty="0" smtClean="0"/>
              <a:t>Should Reagan-appointee, moderate conservative Anthony Kennedy depart under Trump (as is rumored) any justice with a conservative bent (including a moderate conservative like Kennedy) will be yet another Trump success because it is a seat the Democrats will not be able to control.</a:t>
            </a:r>
            <a:endParaRPr lang="en-US" dirty="0"/>
          </a:p>
          <a:p>
            <a:endParaRPr lang="en-US" dirty="0"/>
          </a:p>
        </p:txBody>
      </p:sp>
      <p:pic>
        <p:nvPicPr>
          <p:cNvPr id="4" name="Picture 3"/>
          <p:cNvPicPr>
            <a:picLocks noChangeAspect="1"/>
          </p:cNvPicPr>
          <p:nvPr/>
        </p:nvPicPr>
        <p:blipFill>
          <a:blip r:embed="rId2"/>
          <a:stretch>
            <a:fillRect/>
          </a:stretch>
        </p:blipFill>
        <p:spPr>
          <a:xfrm>
            <a:off x="2451722" y="1005555"/>
            <a:ext cx="6936977" cy="2890817"/>
          </a:xfrm>
          <a:prstGeom prst="rect">
            <a:avLst/>
          </a:prstGeom>
        </p:spPr>
      </p:pic>
    </p:spTree>
    <p:extLst>
      <p:ext uri="{BB962C8B-B14F-4D97-AF65-F5344CB8AC3E}">
        <p14:creationId xmlns:p14="http://schemas.microsoft.com/office/powerpoint/2010/main" val="1778262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147719"/>
            <a:ext cx="8942438" cy="1528456"/>
          </a:xfrm>
        </p:spPr>
        <p:txBody>
          <a:bodyPr>
            <a:noAutofit/>
          </a:bodyPr>
          <a:lstStyle/>
          <a:p>
            <a:pPr algn="ctr"/>
            <a:r>
              <a:rPr lang="en-US" sz="5400" b="1" dirty="0" smtClean="0"/>
              <a:t>Success: Packing the Federal Courts with Conservatives</a:t>
            </a:r>
            <a:endParaRPr lang="en-US" sz="5400" b="1" dirty="0"/>
          </a:p>
        </p:txBody>
      </p:sp>
      <p:sp>
        <p:nvSpPr>
          <p:cNvPr id="3" name="Content Placeholder 2"/>
          <p:cNvSpPr>
            <a:spLocks noGrp="1"/>
          </p:cNvSpPr>
          <p:nvPr>
            <p:ph idx="1"/>
          </p:nvPr>
        </p:nvSpPr>
        <p:spPr>
          <a:xfrm>
            <a:off x="176981" y="1676175"/>
            <a:ext cx="11813457" cy="5072968"/>
          </a:xfrm>
        </p:spPr>
        <p:txBody>
          <a:bodyPr>
            <a:normAutofit fontScale="77500" lnSpcReduction="20000"/>
          </a:bodyPr>
          <a:lstStyle/>
          <a:p>
            <a:r>
              <a:rPr lang="en-US" dirty="0"/>
              <a:t>C</a:t>
            </a:r>
            <a:r>
              <a:rPr lang="en-US" dirty="0" smtClean="0"/>
              <a:t>onservatives are quietly engaged in court-packing plan where President </a:t>
            </a:r>
            <a:r>
              <a:rPr lang="en-US" dirty="0"/>
              <a:t>Trump will add twice as many lifetime members to the federal </a:t>
            </a:r>
            <a:r>
              <a:rPr lang="en-US" dirty="0" smtClean="0"/>
              <a:t>judiciary in two years (</a:t>
            </a:r>
            <a:r>
              <a:rPr lang="en-US" dirty="0"/>
              <a:t>650) as </a:t>
            </a:r>
            <a:r>
              <a:rPr lang="en-US" dirty="0" smtClean="0"/>
              <a:t>President Obama </a:t>
            </a:r>
            <a:r>
              <a:rPr lang="en-US" dirty="0"/>
              <a:t>named </a:t>
            </a:r>
            <a:r>
              <a:rPr lang="en-US" i="1" dirty="0"/>
              <a:t>in eight years</a:t>
            </a:r>
            <a:r>
              <a:rPr lang="en-US" dirty="0"/>
              <a:t> (325</a:t>
            </a:r>
            <a:r>
              <a:rPr lang="en-US" dirty="0" smtClean="0"/>
              <a:t>).</a:t>
            </a:r>
          </a:p>
          <a:p>
            <a:r>
              <a:rPr lang="en-US" dirty="0"/>
              <a:t>In the final two years of Obama’s presidency, Senate Republicans engaged in tenacious obstruction to leave as many judicial vacancies unfilled as possible</a:t>
            </a:r>
            <a:r>
              <a:rPr lang="en-US" dirty="0" smtClean="0"/>
              <a:t>. Also, conservative federal judges waited to time their “retirements” for a GOP president.</a:t>
            </a:r>
          </a:p>
          <a:p>
            <a:r>
              <a:rPr lang="en-US" dirty="0"/>
              <a:t>Trump is wasting no time in filling the 103 judicial vacancies he inherited. In the first </a:t>
            </a:r>
            <a:r>
              <a:rPr lang="en-US" dirty="0" smtClean="0"/>
              <a:t>9 </a:t>
            </a:r>
            <a:r>
              <a:rPr lang="en-US" dirty="0"/>
              <a:t>months of Obama’s tenure, he nominated 20 judges to the federal trial and appellate courts; in Trump’s first 9</a:t>
            </a:r>
            <a:r>
              <a:rPr lang="en-US" dirty="0" smtClean="0"/>
              <a:t> </a:t>
            </a:r>
            <a:r>
              <a:rPr lang="en-US" dirty="0"/>
              <a:t>months, he named 58. Senate Republicans are racing these nominees through </a:t>
            </a:r>
            <a:r>
              <a:rPr lang="en-US" dirty="0" smtClean="0"/>
              <a:t>confirmation.</a:t>
            </a:r>
          </a:p>
          <a:p>
            <a:r>
              <a:rPr lang="en-US" dirty="0" smtClean="0"/>
              <a:t>In addition to the still-defunct filibuster for lower-court nominees, in Nov. 2017, </a:t>
            </a:r>
            <a:r>
              <a:rPr lang="en-US" dirty="0"/>
              <a:t>breaking a 100-year-old tradition, </a:t>
            </a:r>
            <a:r>
              <a:rPr lang="en-US" dirty="0" smtClean="0"/>
              <a:t>the Senate GOP </a:t>
            </a:r>
            <a:r>
              <a:rPr lang="en-US" dirty="0"/>
              <a:t>eliminated the “blue slip” rule that allowed home-state senators to object to </a:t>
            </a:r>
            <a:r>
              <a:rPr lang="en-US" dirty="0" smtClean="0"/>
              <a:t>(and therefore block) particularly </a:t>
            </a:r>
            <a:r>
              <a:rPr lang="en-US" dirty="0"/>
              <a:t>problematic nominees. </a:t>
            </a:r>
            <a:endParaRPr lang="en-US" dirty="0" smtClean="0"/>
          </a:p>
          <a:p>
            <a:r>
              <a:rPr lang="en-US" dirty="0" smtClean="0"/>
              <a:t>The </a:t>
            </a:r>
            <a:r>
              <a:rPr lang="en-US" dirty="0"/>
              <a:t>rush to </a:t>
            </a:r>
            <a:r>
              <a:rPr lang="en-US" dirty="0" err="1"/>
              <a:t>Trumpify</a:t>
            </a:r>
            <a:r>
              <a:rPr lang="en-US" dirty="0"/>
              <a:t> the judiciary includes nominees rated unqualified by the American Bar Association, nominees with </a:t>
            </a:r>
            <a:r>
              <a:rPr lang="en-US" dirty="0" smtClean="0"/>
              <a:t>extreme </a:t>
            </a:r>
            <a:r>
              <a:rPr lang="en-US" dirty="0"/>
              <a:t>conservative </a:t>
            </a:r>
            <a:r>
              <a:rPr lang="en-US" dirty="0" smtClean="0"/>
              <a:t>views, nominees more white and male than have been selected in 30 years, </a:t>
            </a:r>
            <a:r>
              <a:rPr lang="en-US" dirty="0"/>
              <a:t>and nominees significantly younger (and, therefore, likely to serve longer) than those of previous presidents. </a:t>
            </a:r>
            <a:endParaRPr lang="en-US" dirty="0" smtClean="0"/>
          </a:p>
          <a:p>
            <a:r>
              <a:rPr lang="en-US" dirty="0" smtClean="0"/>
              <a:t>As </a:t>
            </a:r>
            <a:r>
              <a:rPr lang="en-US" dirty="0"/>
              <a:t>a result</a:t>
            </a:r>
            <a:r>
              <a:rPr lang="en-US"/>
              <a:t>, </a:t>
            </a:r>
            <a:r>
              <a:rPr lang="en-US" smtClean="0"/>
              <a:t>by sometime in 2018</a:t>
            </a:r>
            <a:r>
              <a:rPr lang="en-US" dirty="0" smtClean="0"/>
              <a:t>, </a:t>
            </a:r>
            <a:r>
              <a:rPr lang="en-US" dirty="0"/>
              <a:t>1 in 8 cases filed in federal court will be heard by a judge picked by Trump. Many of these judges will likely still be serving in 2050</a:t>
            </a:r>
            <a:r>
              <a:rPr lang="en-US" dirty="0" smtClean="0"/>
              <a:t>.</a:t>
            </a:r>
          </a:p>
        </p:txBody>
      </p:sp>
      <p:pic>
        <p:nvPicPr>
          <p:cNvPr id="4" name="Picture 3"/>
          <p:cNvPicPr>
            <a:picLocks noChangeAspect="1"/>
          </p:cNvPicPr>
          <p:nvPr/>
        </p:nvPicPr>
        <p:blipFill>
          <a:blip r:embed="rId2"/>
          <a:stretch>
            <a:fillRect/>
          </a:stretch>
        </p:blipFill>
        <p:spPr>
          <a:xfrm>
            <a:off x="503613" y="103787"/>
            <a:ext cx="2413758" cy="1532137"/>
          </a:xfrm>
          <a:prstGeom prst="rect">
            <a:avLst/>
          </a:prstGeom>
        </p:spPr>
      </p:pic>
    </p:spTree>
    <p:extLst>
      <p:ext uri="{BB962C8B-B14F-4D97-AF65-F5344CB8AC3E}">
        <p14:creationId xmlns:p14="http://schemas.microsoft.com/office/powerpoint/2010/main" val="2456764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23771" y="101601"/>
            <a:ext cx="8461829" cy="1857828"/>
          </a:xfrm>
        </p:spPr>
        <p:txBody>
          <a:bodyPr>
            <a:noAutofit/>
          </a:bodyPr>
          <a:lstStyle/>
          <a:p>
            <a:r>
              <a:rPr lang="en-US" sz="5400" b="1" dirty="0"/>
              <a:t>Success: Packing the Federal Courts with Conservatives</a:t>
            </a:r>
            <a:endParaRPr lang="en-US" sz="5400" dirty="0"/>
          </a:p>
        </p:txBody>
      </p:sp>
      <p:sp>
        <p:nvSpPr>
          <p:cNvPr id="3" name="Content Placeholder 2"/>
          <p:cNvSpPr>
            <a:spLocks noGrp="1"/>
          </p:cNvSpPr>
          <p:nvPr>
            <p:ph idx="1"/>
          </p:nvPr>
        </p:nvSpPr>
        <p:spPr>
          <a:xfrm>
            <a:off x="188685" y="2061029"/>
            <a:ext cx="11829143" cy="4630056"/>
          </a:xfrm>
        </p:spPr>
        <p:txBody>
          <a:bodyPr>
            <a:normAutofit/>
          </a:bodyPr>
          <a:lstStyle/>
          <a:p>
            <a:r>
              <a:rPr lang="en-US" dirty="0"/>
              <a:t>Furthermore, there is a GOP plan in the works to increase the number of federal judgeships by 30-50%.</a:t>
            </a:r>
          </a:p>
          <a:p>
            <a:r>
              <a:rPr lang="en-US" dirty="0" smtClean="0"/>
              <a:t>In addition, the plan calls for </a:t>
            </a:r>
            <a:r>
              <a:rPr lang="en-US" dirty="0"/>
              <a:t>Congress </a:t>
            </a:r>
            <a:r>
              <a:rPr lang="en-US" dirty="0" smtClean="0"/>
              <a:t>to abolish </a:t>
            </a:r>
            <a:r>
              <a:rPr lang="en-US" dirty="0"/>
              <a:t>158 administrative law judgeships in federal regulatory agencies, such as the Environmental Protection Agency, Food and Drug Administration, Federal Communications Commission, and Securities and Exchange Commission, and replace these impartial fact-finders with a new corps of 158 Trump-selected judges who — unlike current administrative law judges — would serve for life.</a:t>
            </a:r>
          </a:p>
          <a:p>
            <a:r>
              <a:rPr lang="en-US" dirty="0" smtClean="0"/>
              <a:t>Unlike </a:t>
            </a:r>
            <a:r>
              <a:rPr lang="en-US" dirty="0"/>
              <a:t>the existing administrative law judges, selected as nonpartisan members of the civil service, </a:t>
            </a:r>
            <a:r>
              <a:rPr lang="en-US" dirty="0" smtClean="0"/>
              <a:t>this new </a:t>
            </a:r>
            <a:r>
              <a:rPr lang="en-US" dirty="0"/>
              <a:t>replacement corps would all be picked in a single year, by a single man: Donald J. Trump.</a:t>
            </a:r>
          </a:p>
        </p:txBody>
      </p:sp>
      <p:pic>
        <p:nvPicPr>
          <p:cNvPr id="4" name="Picture 3"/>
          <p:cNvPicPr>
            <a:picLocks noChangeAspect="1"/>
          </p:cNvPicPr>
          <p:nvPr/>
        </p:nvPicPr>
        <p:blipFill>
          <a:blip r:embed="rId2"/>
          <a:stretch>
            <a:fillRect/>
          </a:stretch>
        </p:blipFill>
        <p:spPr>
          <a:xfrm>
            <a:off x="665230" y="265400"/>
            <a:ext cx="2414225" cy="1530229"/>
          </a:xfrm>
          <a:prstGeom prst="rect">
            <a:avLst/>
          </a:prstGeom>
        </p:spPr>
      </p:pic>
    </p:spTree>
    <p:extLst>
      <p:ext uri="{BB962C8B-B14F-4D97-AF65-F5344CB8AC3E}">
        <p14:creationId xmlns:p14="http://schemas.microsoft.com/office/powerpoint/2010/main" val="1822318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850" y="103031"/>
            <a:ext cx="8036418" cy="1468192"/>
          </a:xfrm>
        </p:spPr>
        <p:txBody>
          <a:bodyPr>
            <a:noAutofit/>
          </a:bodyPr>
          <a:lstStyle/>
          <a:p>
            <a:pPr algn="ctr"/>
            <a:r>
              <a:rPr lang="en-US" sz="5400" b="1" dirty="0" smtClean="0"/>
              <a:t>Success: </a:t>
            </a:r>
            <a:br>
              <a:rPr lang="en-US" sz="5400" b="1" dirty="0" smtClean="0"/>
            </a:br>
            <a:r>
              <a:rPr lang="en-US" sz="5400" b="1" dirty="0" smtClean="0"/>
              <a:t>Government Deregulation</a:t>
            </a:r>
            <a:endParaRPr lang="en-US" sz="5400" b="1" dirty="0"/>
          </a:p>
        </p:txBody>
      </p:sp>
      <p:sp>
        <p:nvSpPr>
          <p:cNvPr id="3" name="Content Placeholder 2"/>
          <p:cNvSpPr>
            <a:spLocks noGrp="1"/>
          </p:cNvSpPr>
          <p:nvPr>
            <p:ph idx="1"/>
          </p:nvPr>
        </p:nvSpPr>
        <p:spPr>
          <a:xfrm>
            <a:off x="115910" y="1738648"/>
            <a:ext cx="11977352" cy="4997003"/>
          </a:xfrm>
        </p:spPr>
        <p:txBody>
          <a:bodyPr>
            <a:normAutofit fontScale="85000" lnSpcReduction="20000"/>
          </a:bodyPr>
          <a:lstStyle/>
          <a:p>
            <a:r>
              <a:rPr lang="en-US" dirty="0"/>
              <a:t>Government Regulations – The administration vowed to “deconstruct the administrative state.” They succeeded in placing people hostile to government regulations in key cabinet positions, withdrawing many more regulations than recent presidents in their first terms, and rolled back 14 rules under the Congressional Review Act (1996) that Obama issued at the end of his administration (the time limit for using the law expired in May, but it had only been used once before, under Bush</a:t>
            </a:r>
            <a:r>
              <a:rPr lang="en-US" dirty="0" smtClean="0"/>
              <a:t>).</a:t>
            </a:r>
          </a:p>
          <a:p>
            <a:r>
              <a:rPr lang="en-US" dirty="0"/>
              <a:t>Although it is true that President Trump signed an executive order on 13 March 2017 directing the heads of executive branch departments to eliminate all “unnecessary” agencies and reorganize those that remain to improve their “efficiency, effectiveness, and accountability,” the order gave said department heads six months from the date of signing to come up with suggestions for this process, so not much fat has been trimmed thus far despite the groundwork being laid</a:t>
            </a:r>
            <a:r>
              <a:rPr lang="en-US" dirty="0" smtClean="0"/>
              <a:t>. Plus Trump promised to abolish the EPA but it still exists.</a:t>
            </a:r>
            <a:endParaRPr lang="en-US" dirty="0"/>
          </a:p>
          <a:p>
            <a:r>
              <a:rPr lang="en-US" dirty="0"/>
              <a:t>I</a:t>
            </a:r>
            <a:r>
              <a:rPr lang="en-US" dirty="0" smtClean="0"/>
              <a:t>t </a:t>
            </a:r>
            <a:r>
              <a:rPr lang="en-US" dirty="0"/>
              <a:t>is worth recalling that important segments of the economy, such as the airline, trucking and railroad industries, were deregulated in the 1970s, 1980s and 1990s. The deregulatory push ultimately led Congress in 1995 to mothball the 108-year-old Interstate Commerce Commission, the nation’s first regulatory agency. Such actions are not be easily identified by counting regulations that are eliminated — and arguably may have greater economic impact than repealing individual rules.</a:t>
            </a:r>
          </a:p>
        </p:txBody>
      </p:sp>
      <p:pic>
        <p:nvPicPr>
          <p:cNvPr id="4" name="Picture 3"/>
          <p:cNvPicPr>
            <a:picLocks noChangeAspect="1"/>
          </p:cNvPicPr>
          <p:nvPr/>
        </p:nvPicPr>
        <p:blipFill rotWithShape="1">
          <a:blip r:embed="rId2"/>
          <a:srcRect t="5408" b="16366"/>
          <a:stretch/>
        </p:blipFill>
        <p:spPr>
          <a:xfrm>
            <a:off x="8524071" y="103031"/>
            <a:ext cx="2784338" cy="1635617"/>
          </a:xfrm>
          <a:prstGeom prst="rect">
            <a:avLst/>
          </a:prstGeom>
        </p:spPr>
      </p:pic>
    </p:spTree>
    <p:extLst>
      <p:ext uri="{BB962C8B-B14F-4D97-AF65-F5344CB8AC3E}">
        <p14:creationId xmlns:p14="http://schemas.microsoft.com/office/powerpoint/2010/main" val="683077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685" y="118382"/>
            <a:ext cx="8276772" cy="1528883"/>
          </a:xfrm>
        </p:spPr>
        <p:txBody>
          <a:bodyPr>
            <a:normAutofit/>
          </a:bodyPr>
          <a:lstStyle/>
          <a:p>
            <a:pPr algn="ctr"/>
            <a:r>
              <a:rPr lang="en-US" sz="6000" b="1" dirty="0" smtClean="0"/>
              <a:t>Success: Criminal Justice</a:t>
            </a:r>
            <a:endParaRPr lang="en-US" sz="6000" b="1" dirty="0"/>
          </a:p>
        </p:txBody>
      </p:sp>
      <p:sp>
        <p:nvSpPr>
          <p:cNvPr id="3" name="Content Placeholder 2"/>
          <p:cNvSpPr>
            <a:spLocks noGrp="1"/>
          </p:cNvSpPr>
          <p:nvPr>
            <p:ph idx="1"/>
          </p:nvPr>
        </p:nvSpPr>
        <p:spPr>
          <a:xfrm>
            <a:off x="130629" y="1690688"/>
            <a:ext cx="11945257" cy="5058455"/>
          </a:xfrm>
        </p:spPr>
        <p:txBody>
          <a:bodyPr>
            <a:normAutofit fontScale="92500" lnSpcReduction="20000"/>
          </a:bodyPr>
          <a:lstStyle/>
          <a:p>
            <a:r>
              <a:rPr lang="en-US" dirty="0" smtClean="0"/>
              <a:t>Attorney General Jeff Sessions </a:t>
            </a:r>
            <a:r>
              <a:rPr lang="en-US" dirty="0"/>
              <a:t>has implemented a new charging and sentencing policy that calls for prosecutors to pursue the most serious charges possible, even if that might mean minority defendants face stiff, mandatory minimum penalties</a:t>
            </a:r>
            <a:r>
              <a:rPr lang="en-US" dirty="0" smtClean="0"/>
              <a:t>.</a:t>
            </a:r>
          </a:p>
          <a:p>
            <a:r>
              <a:rPr lang="en-US" dirty="0"/>
              <a:t>Sessions </a:t>
            </a:r>
            <a:r>
              <a:rPr lang="en-US" dirty="0" smtClean="0"/>
              <a:t>adjusted </a:t>
            </a:r>
            <a:r>
              <a:rPr lang="en-US" dirty="0"/>
              <a:t>the </a:t>
            </a:r>
            <a:r>
              <a:rPr lang="en-US" dirty="0" smtClean="0"/>
              <a:t>DOJ’s </a:t>
            </a:r>
            <a:r>
              <a:rPr lang="en-US" dirty="0"/>
              <a:t>legal stances in cases involving voting rights and lesbian, gay, bisexual and transgender issues in a way that advocates warn might disenfranchise poor minorities and give certain religious people a license to discriminate</a:t>
            </a:r>
            <a:r>
              <a:rPr lang="en-US" dirty="0" smtClean="0"/>
              <a:t>.</a:t>
            </a:r>
          </a:p>
          <a:p>
            <a:r>
              <a:rPr lang="en-US" dirty="0"/>
              <a:t>In February, the </a:t>
            </a:r>
            <a:r>
              <a:rPr lang="en-US" dirty="0" smtClean="0"/>
              <a:t>DOJ </a:t>
            </a:r>
            <a:r>
              <a:rPr lang="en-US" dirty="0"/>
              <a:t>dropped its stance that Texas intended to discriminate when it passed its law on voter identification. And in August, it sided with Ohio in its effort to purge thousands of people from its rolls for not voting in recent </a:t>
            </a:r>
            <a:r>
              <a:rPr lang="en-US" dirty="0" smtClean="0"/>
              <a:t>elections.</a:t>
            </a:r>
          </a:p>
          <a:p>
            <a:r>
              <a:rPr lang="en-US" dirty="0"/>
              <a:t>Sessions recently issued 20 principles of guidance to executive-branch agencies about how the government should respect religious freedom, including allowing religious employers to hire only those whose conduct is consistent with their beliefs. About the same time, he reversed a three-year-old Justice Department policy that protected transgender people from workplace discrimination by private employers and state and local governments.</a:t>
            </a:r>
          </a:p>
        </p:txBody>
      </p:sp>
      <p:pic>
        <p:nvPicPr>
          <p:cNvPr id="4" name="Picture 3"/>
          <p:cNvPicPr>
            <a:picLocks noChangeAspect="1"/>
          </p:cNvPicPr>
          <p:nvPr/>
        </p:nvPicPr>
        <p:blipFill>
          <a:blip r:embed="rId2"/>
          <a:stretch>
            <a:fillRect/>
          </a:stretch>
        </p:blipFill>
        <p:spPr>
          <a:xfrm>
            <a:off x="8875486" y="118382"/>
            <a:ext cx="2300514" cy="1528883"/>
          </a:xfrm>
          <a:prstGeom prst="rect">
            <a:avLst/>
          </a:prstGeom>
        </p:spPr>
      </p:pic>
    </p:spTree>
    <p:extLst>
      <p:ext uri="{BB962C8B-B14F-4D97-AF65-F5344CB8AC3E}">
        <p14:creationId xmlns:p14="http://schemas.microsoft.com/office/powerpoint/2010/main" val="6414000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184" y="5973097"/>
            <a:ext cx="11758409" cy="770535"/>
          </a:xfrm>
        </p:spPr>
        <p:txBody>
          <a:bodyPr>
            <a:normAutofit fontScale="70000" lnSpcReduction="20000"/>
          </a:bodyPr>
          <a:lstStyle/>
          <a:p>
            <a:r>
              <a:rPr lang="en-US" dirty="0" smtClean="0"/>
              <a:t>Only 4 </a:t>
            </a:r>
            <a:r>
              <a:rPr lang="en-US" dirty="0"/>
              <a:t>in 10 Americans </a:t>
            </a:r>
            <a:r>
              <a:rPr lang="en-US" dirty="0" smtClean="0"/>
              <a:t>say </a:t>
            </a:r>
            <a:r>
              <a:rPr lang="en-US" dirty="0"/>
              <a:t>they approve of the way Trump is handling his job</a:t>
            </a:r>
            <a:r>
              <a:rPr lang="en-US" dirty="0" smtClean="0"/>
              <a:t>.</a:t>
            </a:r>
          </a:p>
          <a:p>
            <a:r>
              <a:rPr lang="en-US" dirty="0"/>
              <a:t>Trump’s approval rating is far lower than any president at this point in his presidency in 7 decades of polling</a:t>
            </a:r>
            <a:r>
              <a:rPr lang="en-US" dirty="0" smtClean="0"/>
              <a:t>. </a:t>
            </a:r>
          </a:p>
        </p:txBody>
      </p:sp>
      <p:pic>
        <p:nvPicPr>
          <p:cNvPr id="4" name="Picture 3"/>
          <p:cNvPicPr>
            <a:picLocks noChangeAspect="1"/>
          </p:cNvPicPr>
          <p:nvPr/>
        </p:nvPicPr>
        <p:blipFill rotWithShape="1">
          <a:blip r:embed="rId2"/>
          <a:srcRect b="86208"/>
          <a:stretch/>
        </p:blipFill>
        <p:spPr>
          <a:xfrm>
            <a:off x="193184" y="152913"/>
            <a:ext cx="8927857" cy="908972"/>
          </a:xfrm>
          <a:prstGeom prst="rect">
            <a:avLst/>
          </a:prstGeom>
        </p:spPr>
      </p:pic>
      <p:pic>
        <p:nvPicPr>
          <p:cNvPr id="2" name="Picture 1"/>
          <p:cNvPicPr>
            <a:picLocks noChangeAspect="1"/>
          </p:cNvPicPr>
          <p:nvPr/>
        </p:nvPicPr>
        <p:blipFill>
          <a:blip r:embed="rId3"/>
          <a:stretch>
            <a:fillRect/>
          </a:stretch>
        </p:blipFill>
        <p:spPr>
          <a:xfrm>
            <a:off x="348123" y="1061885"/>
            <a:ext cx="10610850" cy="4791075"/>
          </a:xfrm>
          <a:prstGeom prst="rect">
            <a:avLst/>
          </a:prstGeom>
        </p:spPr>
      </p:pic>
    </p:spTree>
    <p:extLst>
      <p:ext uri="{BB962C8B-B14F-4D97-AF65-F5344CB8AC3E}">
        <p14:creationId xmlns:p14="http://schemas.microsoft.com/office/powerpoint/2010/main" val="1571787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7775" y="90151"/>
            <a:ext cx="4778061" cy="1287887"/>
          </a:xfrm>
        </p:spPr>
        <p:txBody>
          <a:bodyPr>
            <a:normAutofit fontScale="90000"/>
          </a:bodyPr>
          <a:lstStyle/>
          <a:p>
            <a:pPr algn="ctr"/>
            <a:r>
              <a:rPr lang="en-US" sz="5400" b="1" dirty="0" smtClean="0"/>
              <a:t>Success: </a:t>
            </a:r>
            <a:br>
              <a:rPr lang="en-US" sz="5400" b="1" dirty="0" smtClean="0"/>
            </a:br>
            <a:r>
              <a:rPr lang="en-US" sz="5400" b="1" dirty="0" smtClean="0"/>
              <a:t>The Economy</a:t>
            </a:r>
            <a:endParaRPr lang="en-US" sz="5400" b="1" dirty="0"/>
          </a:p>
        </p:txBody>
      </p:sp>
      <p:sp>
        <p:nvSpPr>
          <p:cNvPr id="3" name="Content Placeholder 2"/>
          <p:cNvSpPr>
            <a:spLocks noGrp="1"/>
          </p:cNvSpPr>
          <p:nvPr>
            <p:ph idx="1"/>
          </p:nvPr>
        </p:nvSpPr>
        <p:spPr>
          <a:xfrm>
            <a:off x="154545" y="3155324"/>
            <a:ext cx="11925837" cy="3606083"/>
          </a:xfrm>
        </p:spPr>
        <p:txBody>
          <a:bodyPr>
            <a:normAutofit fontScale="85000" lnSpcReduction="20000"/>
          </a:bodyPr>
          <a:lstStyle/>
          <a:p>
            <a:r>
              <a:rPr lang="en-US" dirty="0" smtClean="0"/>
              <a:t>Trump routinely takes credit for the economy—specifically </a:t>
            </a:r>
            <a:r>
              <a:rPr lang="en-US" b="1" dirty="0" smtClean="0"/>
              <a:t>record stock market gains </a:t>
            </a:r>
            <a:r>
              <a:rPr lang="en-US" dirty="0" smtClean="0"/>
              <a:t>and </a:t>
            </a:r>
            <a:r>
              <a:rPr lang="en-US" b="1" dirty="0" smtClean="0"/>
              <a:t>relatively low unemployment</a:t>
            </a:r>
            <a:r>
              <a:rPr lang="en-US" dirty="0" smtClean="0"/>
              <a:t>. </a:t>
            </a:r>
            <a:r>
              <a:rPr lang="en-US" b="1" dirty="0" smtClean="0"/>
              <a:t>Consumer confidence is also up</a:t>
            </a:r>
            <a:r>
              <a:rPr lang="en-US" dirty="0" smtClean="0"/>
              <a:t>.</a:t>
            </a:r>
          </a:p>
          <a:p>
            <a:r>
              <a:rPr lang="en-US" dirty="0" smtClean="0"/>
              <a:t>So </a:t>
            </a:r>
            <a:r>
              <a:rPr lang="en-US" dirty="0"/>
              <a:t>does </a:t>
            </a:r>
            <a:r>
              <a:rPr lang="en-US" dirty="0" smtClean="0"/>
              <a:t>Trump </a:t>
            </a:r>
            <a:r>
              <a:rPr lang="en-US" dirty="0"/>
              <a:t>deserve any credit for solid economic results? If you think the economy is driven by concrete, specific policies around taxes, spending, monetary policy and regulation, the answer is no. If you think that what really matters is the mood in the executive suite, then </a:t>
            </a:r>
            <a:r>
              <a:rPr lang="en-US" dirty="0" smtClean="0"/>
              <a:t>perhaps.</a:t>
            </a:r>
          </a:p>
          <a:p>
            <a:r>
              <a:rPr lang="en-US" dirty="0" smtClean="0"/>
              <a:t>It is also true that there is a </a:t>
            </a:r>
            <a:r>
              <a:rPr lang="en-US" b="1" dirty="0" smtClean="0"/>
              <a:t>shrinking middle class, greater wealth inequality in the U.S. since before the Great Depression, and the unemployment rate does not count underemployed and those no longer looking for jobs </a:t>
            </a:r>
            <a:r>
              <a:rPr lang="en-US" dirty="0" smtClean="0"/>
              <a:t>(something Trump used to point out when he claimed the actual unemployment rate was 40% under Obama).</a:t>
            </a:r>
          </a:p>
          <a:p>
            <a:r>
              <a:rPr lang="en-US" dirty="0"/>
              <a:t>Regardless of whether Trump is actually responsible for it, presidents are judged </a:t>
            </a:r>
            <a:r>
              <a:rPr lang="en-US" dirty="0" smtClean="0"/>
              <a:t>by the American people on </a:t>
            </a:r>
            <a:r>
              <a:rPr lang="en-US" dirty="0"/>
              <a:t>the state of the economy</a:t>
            </a:r>
            <a:r>
              <a:rPr lang="en-US" dirty="0" smtClean="0"/>
              <a:t>.</a:t>
            </a:r>
            <a:endParaRPr lang="en-US" dirty="0"/>
          </a:p>
        </p:txBody>
      </p:sp>
      <p:pic>
        <p:nvPicPr>
          <p:cNvPr id="4" name="Picture 3"/>
          <p:cNvPicPr>
            <a:picLocks noChangeAspect="1"/>
          </p:cNvPicPr>
          <p:nvPr/>
        </p:nvPicPr>
        <p:blipFill>
          <a:blip r:embed="rId2"/>
          <a:stretch>
            <a:fillRect/>
          </a:stretch>
        </p:blipFill>
        <p:spPr>
          <a:xfrm>
            <a:off x="8187953" y="1480050"/>
            <a:ext cx="2697704" cy="1519707"/>
          </a:xfrm>
          <a:prstGeom prst="rect">
            <a:avLst/>
          </a:prstGeom>
        </p:spPr>
      </p:pic>
      <p:pic>
        <p:nvPicPr>
          <p:cNvPr id="5" name="Picture 4"/>
          <p:cNvPicPr>
            <a:picLocks noChangeAspect="1"/>
          </p:cNvPicPr>
          <p:nvPr/>
        </p:nvPicPr>
        <p:blipFill>
          <a:blip r:embed="rId3"/>
          <a:stretch>
            <a:fillRect/>
          </a:stretch>
        </p:blipFill>
        <p:spPr>
          <a:xfrm>
            <a:off x="644547" y="90150"/>
            <a:ext cx="6503227" cy="2955407"/>
          </a:xfrm>
          <a:prstGeom prst="rect">
            <a:avLst/>
          </a:prstGeom>
        </p:spPr>
      </p:pic>
    </p:spTree>
    <p:extLst>
      <p:ext uri="{BB962C8B-B14F-4D97-AF65-F5344CB8AC3E}">
        <p14:creationId xmlns:p14="http://schemas.microsoft.com/office/powerpoint/2010/main" val="23330523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0490" y="134887"/>
            <a:ext cx="6563033" cy="794261"/>
          </a:xfrm>
        </p:spPr>
        <p:txBody>
          <a:bodyPr>
            <a:normAutofit/>
          </a:bodyPr>
          <a:lstStyle/>
          <a:p>
            <a:pPr algn="ctr"/>
            <a:r>
              <a:rPr lang="en-US" sz="4800" b="1" dirty="0" smtClean="0"/>
              <a:t>Success: Protectionism</a:t>
            </a:r>
            <a:endParaRPr lang="en-US" sz="4800" b="1" dirty="0"/>
          </a:p>
        </p:txBody>
      </p:sp>
      <p:sp>
        <p:nvSpPr>
          <p:cNvPr id="3" name="Content Placeholder 2"/>
          <p:cNvSpPr>
            <a:spLocks noGrp="1"/>
          </p:cNvSpPr>
          <p:nvPr>
            <p:ph idx="1"/>
          </p:nvPr>
        </p:nvSpPr>
        <p:spPr>
          <a:xfrm>
            <a:off x="132735" y="3495368"/>
            <a:ext cx="11916697" cy="3259392"/>
          </a:xfrm>
        </p:spPr>
        <p:txBody>
          <a:bodyPr>
            <a:normAutofit fontScale="70000" lnSpcReduction="20000"/>
          </a:bodyPr>
          <a:lstStyle/>
          <a:p>
            <a:r>
              <a:rPr lang="en-US" dirty="0" smtClean="0"/>
              <a:t>During the campaign Trump promised to </a:t>
            </a:r>
            <a:r>
              <a:rPr lang="en-US" b="1" dirty="0" smtClean="0"/>
              <a:t>protect American businesses by imposing taxes on foreign importers of competing products </a:t>
            </a:r>
            <a:r>
              <a:rPr lang="en-US" dirty="0" smtClean="0"/>
              <a:t>(tariffs). </a:t>
            </a:r>
          </a:p>
          <a:p>
            <a:r>
              <a:rPr lang="en-US" dirty="0" smtClean="0"/>
              <a:t>In Apr 2017 the administration announced a tariff on </a:t>
            </a:r>
            <a:r>
              <a:rPr lang="en-US" b="1" dirty="0" smtClean="0"/>
              <a:t>Canadian lumber</a:t>
            </a:r>
            <a:endParaRPr lang="en-US" dirty="0" smtClean="0"/>
          </a:p>
          <a:p>
            <a:r>
              <a:rPr lang="en-US" dirty="0" smtClean="0"/>
              <a:t>In Sep 2017 the president imposed tariffs on </a:t>
            </a:r>
            <a:r>
              <a:rPr lang="en-US" b="1" dirty="0" smtClean="0"/>
              <a:t>Canadian-made planes </a:t>
            </a:r>
            <a:r>
              <a:rPr lang="en-US" dirty="0" smtClean="0"/>
              <a:t>(Bombardier).</a:t>
            </a:r>
          </a:p>
          <a:p>
            <a:r>
              <a:rPr lang="en-US" dirty="0" smtClean="0"/>
              <a:t>In Jan </a:t>
            </a:r>
            <a:r>
              <a:rPr lang="en-US" dirty="0"/>
              <a:t>2018 Trump </a:t>
            </a:r>
            <a:r>
              <a:rPr lang="en-US" dirty="0" smtClean="0"/>
              <a:t>slapped </a:t>
            </a:r>
            <a:r>
              <a:rPr lang="en-US" dirty="0"/>
              <a:t>duties of as much as </a:t>
            </a:r>
            <a:r>
              <a:rPr lang="en-US" dirty="0" smtClean="0"/>
              <a:t>30% </a:t>
            </a:r>
            <a:r>
              <a:rPr lang="en-US" dirty="0"/>
              <a:t>on </a:t>
            </a:r>
            <a:r>
              <a:rPr lang="en-US" b="1" dirty="0"/>
              <a:t>solar equipment</a:t>
            </a:r>
            <a:r>
              <a:rPr lang="en-US" dirty="0"/>
              <a:t> made outside the U.S. and as much as 50% on </a:t>
            </a:r>
            <a:r>
              <a:rPr lang="en-US" b="1" dirty="0"/>
              <a:t>washing machine </a:t>
            </a:r>
            <a:r>
              <a:rPr lang="en-US" dirty="0"/>
              <a:t>imports. </a:t>
            </a:r>
            <a:endParaRPr lang="en-US" dirty="0" smtClean="0"/>
          </a:p>
          <a:p>
            <a:r>
              <a:rPr lang="en-US" dirty="0" smtClean="0"/>
              <a:t>In Mar 2018 Trump announced that he would impose tariffs on imports of </a:t>
            </a:r>
            <a:r>
              <a:rPr lang="en-US" b="1" dirty="0" smtClean="0"/>
              <a:t>steel</a:t>
            </a:r>
            <a:r>
              <a:rPr lang="en-US" dirty="0" smtClean="0"/>
              <a:t> (25%) and </a:t>
            </a:r>
            <a:r>
              <a:rPr lang="en-US" b="1" dirty="0" smtClean="0"/>
              <a:t>aluminum</a:t>
            </a:r>
            <a:r>
              <a:rPr lang="en-US" dirty="0" smtClean="0"/>
              <a:t> (10%).</a:t>
            </a:r>
          </a:p>
          <a:p>
            <a:r>
              <a:rPr lang="en-US" dirty="0" smtClean="0"/>
              <a:t>The metal tariffs would fall most heavily on America’s traditional allies, such as Canada, the European Union (Germany), and South Korea. These nations said if the president follows through they may have no choice but to respond with their own tariffs on American exports.</a:t>
            </a:r>
          </a:p>
          <a:p>
            <a:r>
              <a:rPr lang="en-US" dirty="0" smtClean="0"/>
              <a:t>“Trade wars are good and easy to win.” He tweeted.</a:t>
            </a:r>
            <a:endParaRPr lang="en-US" dirty="0"/>
          </a:p>
        </p:txBody>
      </p:sp>
      <p:pic>
        <p:nvPicPr>
          <p:cNvPr id="4" name="Picture 3"/>
          <p:cNvPicPr>
            <a:picLocks noChangeAspect="1"/>
          </p:cNvPicPr>
          <p:nvPr/>
        </p:nvPicPr>
        <p:blipFill>
          <a:blip r:embed="rId2"/>
          <a:stretch>
            <a:fillRect/>
          </a:stretch>
        </p:blipFill>
        <p:spPr>
          <a:xfrm>
            <a:off x="799939" y="134887"/>
            <a:ext cx="3410725" cy="3257242"/>
          </a:xfrm>
          <a:prstGeom prst="rect">
            <a:avLst/>
          </a:prstGeom>
        </p:spPr>
      </p:pic>
      <p:pic>
        <p:nvPicPr>
          <p:cNvPr id="5" name="Picture 4"/>
          <p:cNvPicPr>
            <a:picLocks noChangeAspect="1"/>
          </p:cNvPicPr>
          <p:nvPr/>
        </p:nvPicPr>
        <p:blipFill>
          <a:blip r:embed="rId3"/>
          <a:stretch>
            <a:fillRect/>
          </a:stretch>
        </p:blipFill>
        <p:spPr>
          <a:xfrm>
            <a:off x="5832525" y="929148"/>
            <a:ext cx="4176623" cy="2351110"/>
          </a:xfrm>
          <a:prstGeom prst="rect">
            <a:avLst/>
          </a:prstGeom>
        </p:spPr>
      </p:pic>
    </p:spTree>
    <p:extLst>
      <p:ext uri="{BB962C8B-B14F-4D97-AF65-F5344CB8AC3E}">
        <p14:creationId xmlns:p14="http://schemas.microsoft.com/office/powerpoint/2010/main" val="28344615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53825" y="167425"/>
            <a:ext cx="6426557" cy="3258355"/>
          </a:xfrm>
        </p:spPr>
        <p:txBody>
          <a:bodyPr>
            <a:noAutofit/>
          </a:bodyPr>
          <a:lstStyle/>
          <a:p>
            <a:pPr algn="ctr"/>
            <a:r>
              <a:rPr lang="en-US" sz="5200" b="1" dirty="0" smtClean="0"/>
              <a:t>Success: </a:t>
            </a:r>
            <a:br>
              <a:rPr lang="en-US" sz="5200" b="1" dirty="0" smtClean="0"/>
            </a:br>
            <a:r>
              <a:rPr lang="en-US" sz="5200" b="1" dirty="0" smtClean="0"/>
              <a:t>Killing the Trans-Pacific Partnership</a:t>
            </a:r>
            <a:endParaRPr lang="en-US" sz="5200" b="1" dirty="0"/>
          </a:p>
        </p:txBody>
      </p:sp>
      <p:sp>
        <p:nvSpPr>
          <p:cNvPr id="3" name="Content Placeholder 2"/>
          <p:cNvSpPr>
            <a:spLocks noGrp="1"/>
          </p:cNvSpPr>
          <p:nvPr>
            <p:ph idx="1"/>
          </p:nvPr>
        </p:nvSpPr>
        <p:spPr>
          <a:xfrm>
            <a:off x="103031" y="4172755"/>
            <a:ext cx="11977351" cy="2588652"/>
          </a:xfrm>
        </p:spPr>
        <p:txBody>
          <a:bodyPr/>
          <a:lstStyle/>
          <a:p>
            <a:r>
              <a:rPr lang="en-US" dirty="0"/>
              <a:t>Trump fulfilled a campaign promise by signing an executive order withdrawing the U.S. from the Trans-Pacific Partnership </a:t>
            </a:r>
            <a:r>
              <a:rPr lang="en-US" dirty="0" smtClean="0"/>
              <a:t>(TPP) international </a:t>
            </a:r>
            <a:r>
              <a:rPr lang="en-US" dirty="0"/>
              <a:t>trade agreement on 23 January 2017, one day after announcing he would renegotiate it. </a:t>
            </a:r>
            <a:endParaRPr lang="en-US" dirty="0" smtClean="0"/>
          </a:p>
          <a:p>
            <a:r>
              <a:rPr lang="en-US" dirty="0" smtClean="0"/>
              <a:t>Despite </a:t>
            </a:r>
            <a:r>
              <a:rPr lang="en-US" dirty="0"/>
              <a:t>President Obama’s fervent support for the deal, many groups, including labor unions, were critical of the TPP, and CNN reported that its chances of approval by Congress were already “bleak.” </a:t>
            </a:r>
          </a:p>
        </p:txBody>
      </p:sp>
      <p:pic>
        <p:nvPicPr>
          <p:cNvPr id="4" name="Picture 3"/>
          <p:cNvPicPr>
            <a:picLocks noChangeAspect="1"/>
          </p:cNvPicPr>
          <p:nvPr/>
        </p:nvPicPr>
        <p:blipFill>
          <a:blip r:embed="rId2"/>
          <a:stretch>
            <a:fillRect/>
          </a:stretch>
        </p:blipFill>
        <p:spPr>
          <a:xfrm>
            <a:off x="446467" y="167425"/>
            <a:ext cx="5065692" cy="3799269"/>
          </a:xfrm>
          <a:prstGeom prst="rect">
            <a:avLst/>
          </a:prstGeom>
        </p:spPr>
      </p:pic>
    </p:spTree>
    <p:extLst>
      <p:ext uri="{BB962C8B-B14F-4D97-AF65-F5344CB8AC3E}">
        <p14:creationId xmlns:p14="http://schemas.microsoft.com/office/powerpoint/2010/main" val="397211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89" y="103031"/>
            <a:ext cx="5318974" cy="3773510"/>
          </a:xfrm>
        </p:spPr>
        <p:txBody>
          <a:bodyPr>
            <a:noAutofit/>
          </a:bodyPr>
          <a:lstStyle/>
          <a:p>
            <a:pPr algn="ctr"/>
            <a:r>
              <a:rPr lang="en-US" sz="4800" b="1" dirty="0" smtClean="0"/>
              <a:t>Success: </a:t>
            </a:r>
            <a:br>
              <a:rPr lang="en-US" sz="4800" b="1" dirty="0" smtClean="0"/>
            </a:br>
            <a:r>
              <a:rPr lang="en-US" sz="4800" b="1" dirty="0" smtClean="0"/>
              <a:t>Withdrawing from the Paris Climate Accord</a:t>
            </a:r>
            <a:endParaRPr lang="en-US" sz="4800" b="1" dirty="0"/>
          </a:p>
        </p:txBody>
      </p:sp>
      <p:sp>
        <p:nvSpPr>
          <p:cNvPr id="3" name="Content Placeholder 2"/>
          <p:cNvSpPr>
            <a:spLocks noGrp="1"/>
          </p:cNvSpPr>
          <p:nvPr>
            <p:ph idx="1"/>
          </p:nvPr>
        </p:nvSpPr>
        <p:spPr>
          <a:xfrm>
            <a:off x="128789" y="4237607"/>
            <a:ext cx="11908664" cy="2485166"/>
          </a:xfrm>
        </p:spPr>
        <p:txBody>
          <a:bodyPr>
            <a:normAutofit fontScale="85000" lnSpcReduction="20000"/>
          </a:bodyPr>
          <a:lstStyle/>
          <a:p>
            <a:r>
              <a:rPr lang="en-US" dirty="0"/>
              <a:t>The decision to withdraw from the Paris accord came this summer as the White House was preparing to rewrite Obama-era rules that were supposed to curb greenhouse gas emissions. </a:t>
            </a:r>
            <a:endParaRPr lang="en-US" dirty="0" smtClean="0"/>
          </a:p>
          <a:p>
            <a:r>
              <a:rPr lang="en-US" dirty="0" smtClean="0"/>
              <a:t>U.S</a:t>
            </a:r>
            <a:r>
              <a:rPr lang="en-US" dirty="0"/>
              <a:t>. officials feared that being both part of the Paris climate agreement and seeking to reverse some of those curbs could have weakened the U.S. government’s position in future lawsuits</a:t>
            </a:r>
            <a:r>
              <a:rPr lang="en-US" dirty="0" smtClean="0"/>
              <a:t>.</a:t>
            </a:r>
          </a:p>
          <a:p>
            <a:r>
              <a:rPr lang="en-US" dirty="0" smtClean="0"/>
              <a:t>Still, a </a:t>
            </a:r>
            <a:r>
              <a:rPr lang="en-US" dirty="0"/>
              <a:t>new, unofficial U.S. </a:t>
            </a:r>
            <a:r>
              <a:rPr lang="en-US" dirty="0" smtClean="0"/>
              <a:t>coalition, “</a:t>
            </a:r>
            <a:r>
              <a:rPr lang="en-US" dirty="0"/>
              <a:t>We Are Still </a:t>
            </a:r>
            <a:r>
              <a:rPr lang="en-US" dirty="0" smtClean="0"/>
              <a:t>In,” </a:t>
            </a:r>
            <a:r>
              <a:rPr lang="en-US" dirty="0"/>
              <a:t>is a 2,500-member alliance of </a:t>
            </a:r>
            <a:r>
              <a:rPr lang="en-US" dirty="0" smtClean="0"/>
              <a:t>American </a:t>
            </a:r>
            <a:r>
              <a:rPr lang="en-US" dirty="0"/>
              <a:t>voices from businesses, state and local governments, and universities committed to </a:t>
            </a:r>
            <a:r>
              <a:rPr lang="en-US" dirty="0" smtClean="0"/>
              <a:t>the U.S. greenhouse </a:t>
            </a:r>
            <a:r>
              <a:rPr lang="en-US" dirty="0"/>
              <a:t>gas reduction targets</a:t>
            </a:r>
            <a:r>
              <a:rPr lang="en-US" dirty="0" smtClean="0"/>
              <a:t>.</a:t>
            </a:r>
            <a:endParaRPr lang="en-US" dirty="0"/>
          </a:p>
        </p:txBody>
      </p:sp>
      <p:pic>
        <p:nvPicPr>
          <p:cNvPr id="4" name="Picture 3"/>
          <p:cNvPicPr>
            <a:picLocks noChangeAspect="1"/>
          </p:cNvPicPr>
          <p:nvPr/>
        </p:nvPicPr>
        <p:blipFill>
          <a:blip r:embed="rId2"/>
          <a:stretch>
            <a:fillRect/>
          </a:stretch>
        </p:blipFill>
        <p:spPr>
          <a:xfrm>
            <a:off x="5447763" y="103031"/>
            <a:ext cx="6589690" cy="4134575"/>
          </a:xfrm>
          <a:prstGeom prst="rect">
            <a:avLst/>
          </a:prstGeom>
        </p:spPr>
      </p:pic>
      <p:sp>
        <p:nvSpPr>
          <p:cNvPr id="6" name="Oval 5"/>
          <p:cNvSpPr/>
          <p:nvPr/>
        </p:nvSpPr>
        <p:spPr>
          <a:xfrm>
            <a:off x="9247031" y="1693799"/>
            <a:ext cx="553792" cy="4765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8873544" y="1004552"/>
            <a:ext cx="154546" cy="2091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806386" y="902475"/>
            <a:ext cx="288862" cy="338554"/>
          </a:xfrm>
          <a:prstGeom prst="rect">
            <a:avLst/>
          </a:prstGeom>
          <a:noFill/>
        </p:spPr>
        <p:txBody>
          <a:bodyPr wrap="none" rtlCol="0">
            <a:spAutoFit/>
          </a:bodyPr>
          <a:lstStyle/>
          <a:p>
            <a:r>
              <a:rPr lang="en-US" sz="1600" b="1" dirty="0" smtClean="0"/>
              <a:t>2</a:t>
            </a:r>
            <a:endParaRPr lang="en-US" sz="1600" b="1" dirty="0"/>
          </a:p>
        </p:txBody>
      </p:sp>
    </p:spTree>
    <p:extLst>
      <p:ext uri="{BB962C8B-B14F-4D97-AF65-F5344CB8AC3E}">
        <p14:creationId xmlns:p14="http://schemas.microsoft.com/office/powerpoint/2010/main" val="5157456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55" y="103031"/>
            <a:ext cx="8087932" cy="1017431"/>
          </a:xfrm>
        </p:spPr>
        <p:txBody>
          <a:bodyPr>
            <a:noAutofit/>
          </a:bodyPr>
          <a:lstStyle/>
          <a:p>
            <a:pPr algn="ctr"/>
            <a:r>
              <a:rPr lang="en-US" sz="4000" b="1" dirty="0" smtClean="0"/>
              <a:t>Success: </a:t>
            </a:r>
            <a:r>
              <a:rPr lang="en-US" sz="3400" b="1" dirty="0" smtClean="0"/>
              <a:t/>
            </a:r>
            <a:br>
              <a:rPr lang="en-US" sz="3400" b="1" dirty="0" smtClean="0"/>
            </a:br>
            <a:r>
              <a:rPr lang="en-US" sz="3400" b="1" dirty="0" smtClean="0"/>
              <a:t>Pipelines &amp; National Monuments</a:t>
            </a:r>
            <a:endParaRPr lang="en-US" sz="3400" b="1" dirty="0"/>
          </a:p>
        </p:txBody>
      </p:sp>
      <p:sp>
        <p:nvSpPr>
          <p:cNvPr id="3" name="Content Placeholder 2"/>
          <p:cNvSpPr>
            <a:spLocks noGrp="1"/>
          </p:cNvSpPr>
          <p:nvPr>
            <p:ph idx="1"/>
          </p:nvPr>
        </p:nvSpPr>
        <p:spPr>
          <a:xfrm>
            <a:off x="128789" y="1236371"/>
            <a:ext cx="11874321" cy="5486401"/>
          </a:xfrm>
        </p:spPr>
        <p:txBody>
          <a:bodyPr>
            <a:normAutofit fontScale="70000" lnSpcReduction="20000"/>
          </a:bodyPr>
          <a:lstStyle/>
          <a:p>
            <a:r>
              <a:rPr lang="en-US" dirty="0"/>
              <a:t>The controversial </a:t>
            </a:r>
            <a:r>
              <a:rPr lang="en-US" b="1" dirty="0"/>
              <a:t>Dakota Access Pipeline </a:t>
            </a:r>
            <a:r>
              <a:rPr lang="en-US" dirty="0"/>
              <a:t>project, halted under President Obama, was revived by President Trump </a:t>
            </a:r>
            <a:r>
              <a:rPr lang="en-US" dirty="0" smtClean="0"/>
              <a:t>and began operations </a:t>
            </a:r>
            <a:r>
              <a:rPr lang="en-US" dirty="0"/>
              <a:t>on 1 June 2017. </a:t>
            </a:r>
            <a:r>
              <a:rPr lang="en-US" dirty="0" smtClean="0"/>
              <a:t>Trump also revived the </a:t>
            </a:r>
            <a:r>
              <a:rPr lang="en-US" b="1" dirty="0" smtClean="0"/>
              <a:t>Keystone XL Pipeline </a:t>
            </a:r>
            <a:r>
              <a:rPr lang="en-US" dirty="0" smtClean="0"/>
              <a:t>project but it is currently tied up on the courts.</a:t>
            </a:r>
            <a:endParaRPr lang="en-US" dirty="0"/>
          </a:p>
          <a:p>
            <a:r>
              <a:rPr lang="en-US" dirty="0" smtClean="0"/>
              <a:t>Trump </a:t>
            </a:r>
            <a:r>
              <a:rPr lang="en-US" dirty="0"/>
              <a:t>also issued an executive order directing a review of lands designated as </a:t>
            </a:r>
            <a:r>
              <a:rPr lang="en-US" b="1" dirty="0"/>
              <a:t>national </a:t>
            </a:r>
            <a:r>
              <a:rPr lang="en-US" b="1" dirty="0" smtClean="0"/>
              <a:t>monuments</a:t>
            </a:r>
            <a:r>
              <a:rPr lang="en-US" dirty="0" smtClean="0"/>
              <a:t>.</a:t>
            </a:r>
            <a:r>
              <a:rPr lang="en-US" dirty="0"/>
              <a:t> </a:t>
            </a:r>
            <a:r>
              <a:rPr lang="en-US" dirty="0" smtClean="0"/>
              <a:t>Specifically</a:t>
            </a:r>
            <a:r>
              <a:rPr lang="en-US" dirty="0"/>
              <a:t>, the review will consider all national monument designations of federal public lands since 1996 that are 100,000 acres or larger. </a:t>
            </a:r>
            <a:r>
              <a:rPr lang="en-US" dirty="0" smtClean="0"/>
              <a:t>Trump </a:t>
            </a:r>
            <a:r>
              <a:rPr lang="en-US" dirty="0"/>
              <a:t>singled out </a:t>
            </a:r>
            <a:r>
              <a:rPr lang="en-US" dirty="0" smtClean="0"/>
              <a:t>Obama’s </a:t>
            </a:r>
            <a:r>
              <a:rPr lang="en-US" dirty="0"/>
              <a:t>“egregious” use of federal power in using the Antiquities Act </a:t>
            </a:r>
            <a:r>
              <a:rPr lang="en-US" dirty="0" smtClean="0"/>
              <a:t>(1906) to </a:t>
            </a:r>
            <a:r>
              <a:rPr lang="en-US" dirty="0"/>
              <a:t>“unilaterally” place swaths of American land and water under federal control, adding, “it’s time we ended this abusive practice</a:t>
            </a:r>
            <a:r>
              <a:rPr lang="en-US" dirty="0" smtClean="0"/>
              <a:t>.”</a:t>
            </a:r>
          </a:p>
          <a:p>
            <a:r>
              <a:rPr lang="en-US" dirty="0" smtClean="0"/>
              <a:t>Every president since Theodore Roosevelt has used that act to designate monuments including Reagan (Mount St. Helens; El Malpais in New Mexico; Poverty Point </a:t>
            </a:r>
            <a:r>
              <a:rPr lang="en-US" dirty="0"/>
              <a:t>in Louisiana; Hagerman Fossil </a:t>
            </a:r>
            <a:r>
              <a:rPr lang="en-US" dirty="0" smtClean="0"/>
              <a:t>Beds in Idaho), Bush I (Petroglyph in New Mexico; Newberry Volcano </a:t>
            </a:r>
            <a:r>
              <a:rPr lang="en-US" dirty="0"/>
              <a:t>in Oregon; Grand </a:t>
            </a:r>
            <a:r>
              <a:rPr lang="en-US" dirty="0" smtClean="0"/>
              <a:t>Staircase-Escalante in Utah), </a:t>
            </a:r>
            <a:r>
              <a:rPr lang="en-US" dirty="0"/>
              <a:t>and Bush II (African Burial </a:t>
            </a:r>
            <a:r>
              <a:rPr lang="en-US" dirty="0" smtClean="0"/>
              <a:t>Ground in New York</a:t>
            </a:r>
            <a:r>
              <a:rPr lang="en-US" dirty="0"/>
              <a:t>; Papahānaumokuākea </a:t>
            </a:r>
            <a:r>
              <a:rPr lang="en-US" dirty="0" smtClean="0"/>
              <a:t>Marine and </a:t>
            </a:r>
            <a:r>
              <a:rPr lang="en-US" dirty="0"/>
              <a:t>Pacific Remote Islands Marine </a:t>
            </a:r>
            <a:r>
              <a:rPr lang="en-US" dirty="0" smtClean="0"/>
              <a:t>in the Hawaiian </a:t>
            </a:r>
            <a:r>
              <a:rPr lang="en-US" dirty="0"/>
              <a:t>Minor Outlying Islands; World War II Valor in the </a:t>
            </a:r>
            <a:r>
              <a:rPr lang="en-US" dirty="0" smtClean="0"/>
              <a:t>Pacific in Hawaii, Alaska, </a:t>
            </a:r>
            <a:r>
              <a:rPr lang="en-US" dirty="0"/>
              <a:t>and California; Marianas Trench </a:t>
            </a:r>
            <a:r>
              <a:rPr lang="en-US" dirty="0" smtClean="0"/>
              <a:t>Marine in Guam</a:t>
            </a:r>
            <a:r>
              <a:rPr lang="en-US" dirty="0"/>
              <a:t>; Rose Atoll </a:t>
            </a:r>
            <a:r>
              <a:rPr lang="en-US" dirty="0" smtClean="0"/>
              <a:t>Marine in American Samoa).</a:t>
            </a:r>
          </a:p>
          <a:p>
            <a:r>
              <a:rPr lang="en-US" dirty="0" smtClean="0"/>
              <a:t>But this would allow Trump to </a:t>
            </a:r>
            <a:r>
              <a:rPr lang="en-US" b="1" dirty="0" smtClean="0"/>
              <a:t>undo all major designations from the Clinton and Obama administrations</a:t>
            </a:r>
            <a:r>
              <a:rPr lang="en-US" dirty="0"/>
              <a:t>.</a:t>
            </a:r>
            <a:r>
              <a:rPr lang="en-US" b="1" dirty="0" smtClean="0"/>
              <a:t> </a:t>
            </a:r>
          </a:p>
          <a:p>
            <a:r>
              <a:rPr lang="en-US" dirty="0" smtClean="0"/>
              <a:t>Clinton’s designations: </a:t>
            </a:r>
            <a:r>
              <a:rPr lang="en-US" dirty="0"/>
              <a:t>Grand </a:t>
            </a:r>
            <a:r>
              <a:rPr lang="en-US" dirty="0" smtClean="0"/>
              <a:t>Staircase-Escalante in Utah</a:t>
            </a:r>
            <a:r>
              <a:rPr lang="en-US" dirty="0"/>
              <a:t>; Grand </a:t>
            </a:r>
            <a:r>
              <a:rPr lang="en-US" dirty="0" smtClean="0"/>
              <a:t>Canyon-Parashant, </a:t>
            </a:r>
            <a:r>
              <a:rPr lang="en-US" dirty="0"/>
              <a:t>Ironwood Forest, Vermilion Cliffs, </a:t>
            </a:r>
            <a:r>
              <a:rPr lang="en-US" dirty="0" smtClean="0"/>
              <a:t>and Sonoran </a:t>
            </a:r>
            <a:r>
              <a:rPr lang="en-US" dirty="0"/>
              <a:t>Desert in Arizona; Giant </a:t>
            </a:r>
            <a:r>
              <a:rPr lang="en-US" dirty="0" smtClean="0"/>
              <a:t>Sequoia, </a:t>
            </a:r>
            <a:r>
              <a:rPr lang="en-US" dirty="0"/>
              <a:t>Santa Rosa and San Jacinto Mountains, Carrizo Plain </a:t>
            </a:r>
            <a:r>
              <a:rPr lang="en-US" dirty="0" smtClean="0"/>
              <a:t>in California</a:t>
            </a:r>
            <a:r>
              <a:rPr lang="en-US" dirty="0"/>
              <a:t>; Hanford </a:t>
            </a:r>
            <a:r>
              <a:rPr lang="en-US" dirty="0" smtClean="0"/>
              <a:t>Reach </a:t>
            </a:r>
            <a:r>
              <a:rPr lang="en-US" dirty="0"/>
              <a:t>in Washington; Canyons of the Ancients </a:t>
            </a:r>
            <a:r>
              <a:rPr lang="en-US" dirty="0" smtClean="0"/>
              <a:t>in Colorado; </a:t>
            </a:r>
            <a:r>
              <a:rPr lang="en-US" dirty="0"/>
              <a:t>Ironwood </a:t>
            </a:r>
            <a:r>
              <a:rPr lang="en-US" dirty="0" smtClean="0"/>
              <a:t>Forest in Arizona</a:t>
            </a:r>
            <a:r>
              <a:rPr lang="en-US" dirty="0"/>
              <a:t>; Upper Missouri River </a:t>
            </a:r>
            <a:r>
              <a:rPr lang="en-US" dirty="0" smtClean="0"/>
              <a:t>Breaks in Montana; </a:t>
            </a:r>
          </a:p>
          <a:p>
            <a:r>
              <a:rPr lang="en-US" dirty="0" smtClean="0"/>
              <a:t>Obama’s designations under review: Bears Ears </a:t>
            </a:r>
            <a:r>
              <a:rPr lang="en-US" dirty="0"/>
              <a:t>in Utah; Northeast Canyons and </a:t>
            </a:r>
            <a:r>
              <a:rPr lang="en-US" dirty="0" smtClean="0"/>
              <a:t>Seamounts off the coast of New England; Mojave Trails, Berryessa Snow Mountain, San Gabriel Mountains in California; </a:t>
            </a:r>
            <a:r>
              <a:rPr lang="en-US" dirty="0"/>
              <a:t>Basin and Range in Nevada; Organ Mountains-Desert </a:t>
            </a:r>
            <a:r>
              <a:rPr lang="en-US" dirty="0" smtClean="0"/>
              <a:t>Peaks, </a:t>
            </a:r>
            <a:r>
              <a:rPr lang="en-US" dirty="0"/>
              <a:t>Rio Grande del </a:t>
            </a:r>
            <a:r>
              <a:rPr lang="en-US" dirty="0" smtClean="0"/>
              <a:t>Norte in </a:t>
            </a:r>
            <a:r>
              <a:rPr lang="en-US" dirty="0"/>
              <a:t>New </a:t>
            </a:r>
            <a:r>
              <a:rPr lang="en-US" dirty="0" smtClean="0"/>
              <a:t>Mexico</a:t>
            </a:r>
            <a:r>
              <a:rPr lang="en-US" dirty="0"/>
              <a:t>.</a:t>
            </a:r>
          </a:p>
        </p:txBody>
      </p:sp>
      <p:pic>
        <p:nvPicPr>
          <p:cNvPr id="4" name="Picture 3"/>
          <p:cNvPicPr>
            <a:picLocks noChangeAspect="1"/>
          </p:cNvPicPr>
          <p:nvPr/>
        </p:nvPicPr>
        <p:blipFill>
          <a:blip r:embed="rId2"/>
          <a:stretch>
            <a:fillRect/>
          </a:stretch>
        </p:blipFill>
        <p:spPr>
          <a:xfrm>
            <a:off x="8604793" y="106653"/>
            <a:ext cx="1991789" cy="1129718"/>
          </a:xfrm>
          <a:prstGeom prst="rect">
            <a:avLst/>
          </a:prstGeom>
        </p:spPr>
      </p:pic>
    </p:spTree>
    <p:extLst>
      <p:ext uri="{BB962C8B-B14F-4D97-AF65-F5344CB8AC3E}">
        <p14:creationId xmlns:p14="http://schemas.microsoft.com/office/powerpoint/2010/main" val="28823988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630" y="159657"/>
            <a:ext cx="6019447" cy="1306286"/>
          </a:xfrm>
        </p:spPr>
        <p:txBody>
          <a:bodyPr>
            <a:normAutofit/>
          </a:bodyPr>
          <a:lstStyle/>
          <a:p>
            <a:pPr algn="ctr"/>
            <a:r>
              <a:rPr lang="en-US" sz="5400" b="1" dirty="0" smtClean="0"/>
              <a:t>Success: Immigration</a:t>
            </a:r>
            <a:endParaRPr lang="en-US" sz="5400" b="1" dirty="0"/>
          </a:p>
        </p:txBody>
      </p:sp>
      <p:sp>
        <p:nvSpPr>
          <p:cNvPr id="3" name="Content Placeholder 2"/>
          <p:cNvSpPr>
            <a:spLocks noGrp="1"/>
          </p:cNvSpPr>
          <p:nvPr>
            <p:ph idx="1"/>
          </p:nvPr>
        </p:nvSpPr>
        <p:spPr>
          <a:xfrm>
            <a:off x="130629" y="1637071"/>
            <a:ext cx="11887200" cy="5068528"/>
          </a:xfrm>
        </p:spPr>
        <p:txBody>
          <a:bodyPr>
            <a:normAutofit fontScale="70000" lnSpcReduction="20000"/>
          </a:bodyPr>
          <a:lstStyle/>
          <a:p>
            <a:r>
              <a:rPr lang="en-US" dirty="0" smtClean="0"/>
              <a:t>While a literal wall is unlikely to be built, Trump is building a virtual wall by his actions and rhetoric.</a:t>
            </a:r>
          </a:p>
          <a:p>
            <a:r>
              <a:rPr lang="en-US" dirty="0" smtClean="0"/>
              <a:t>He has </a:t>
            </a:r>
            <a:r>
              <a:rPr lang="en-US" dirty="0"/>
              <a:t>moved </a:t>
            </a:r>
            <a:r>
              <a:rPr lang="en-US" b="1" dirty="0"/>
              <a:t>to slash the number of refugees, accelerate deportations and terminate the provisional residency of more than a million people</a:t>
            </a:r>
            <a:r>
              <a:rPr lang="en-US" dirty="0"/>
              <a:t>, among other measures. </a:t>
            </a:r>
            <a:endParaRPr lang="en-US" dirty="0" smtClean="0"/>
          </a:p>
          <a:p>
            <a:r>
              <a:rPr lang="en-US" dirty="0"/>
              <a:t>Trump has endorsed GOP legislation to cut annual, legal immigration by </a:t>
            </a:r>
            <a:r>
              <a:rPr lang="en-US" dirty="0" smtClean="0"/>
              <a:t>half, </a:t>
            </a:r>
            <a:r>
              <a:rPr lang="en-US" dirty="0"/>
              <a:t>reducing the number of green cards issued annually from about 1 million to 500,000. More weight would be given to immigrants with job skills, as opposed to those with extended family in the </a:t>
            </a:r>
            <a:r>
              <a:rPr lang="en-US" dirty="0" smtClean="0"/>
              <a:t>U.S.</a:t>
            </a:r>
          </a:p>
          <a:p>
            <a:r>
              <a:rPr lang="en-US" dirty="0"/>
              <a:t>The president cut the number of refugees the </a:t>
            </a:r>
            <a:r>
              <a:rPr lang="en-US" dirty="0" smtClean="0"/>
              <a:t>U.S </a:t>
            </a:r>
            <a:r>
              <a:rPr lang="en-US" dirty="0"/>
              <a:t>is willing to accept annually from 110,000 to 45,000, the lowest level since 1980, and ordered the implementation of a time-consuming “extreme vetting” system that could mean the number of refugees cleared each year is much lower. In </a:t>
            </a:r>
            <a:r>
              <a:rPr lang="en-US" dirty="0" smtClean="0"/>
              <a:t>Oct. 2017, </a:t>
            </a:r>
            <a:r>
              <a:rPr lang="en-US" dirty="0"/>
              <a:t>1,242 refugees arrived in the </a:t>
            </a:r>
            <a:r>
              <a:rPr lang="en-US" dirty="0" smtClean="0"/>
              <a:t>U.S., </a:t>
            </a:r>
            <a:r>
              <a:rPr lang="en-US" dirty="0"/>
              <a:t>down from 9,945 in </a:t>
            </a:r>
            <a:r>
              <a:rPr lang="en-US" dirty="0" smtClean="0"/>
              <a:t>Oct. </a:t>
            </a:r>
            <a:r>
              <a:rPr lang="en-US" dirty="0"/>
              <a:t>2016</a:t>
            </a:r>
            <a:r>
              <a:rPr lang="en-US" dirty="0" smtClean="0"/>
              <a:t>.</a:t>
            </a:r>
          </a:p>
          <a:p>
            <a:r>
              <a:rPr lang="en-US" dirty="0"/>
              <a:t>Trump also eliminated a smaller program specifically for refugees fleeing violence in Central America. The Pentagon, citing concerns about vetting, suspended a recruitment program offering skilled foreigners a fast track to citizenship if they serve in uniform</a:t>
            </a:r>
            <a:r>
              <a:rPr lang="en-US" dirty="0" smtClean="0"/>
              <a:t>.</a:t>
            </a:r>
          </a:p>
          <a:p>
            <a:r>
              <a:rPr lang="en-US" dirty="0" smtClean="0"/>
              <a:t>In Nov. 2017, the </a:t>
            </a:r>
            <a:r>
              <a:rPr lang="en-US" dirty="0"/>
              <a:t>government </a:t>
            </a:r>
            <a:r>
              <a:rPr lang="en-US" dirty="0" smtClean="0"/>
              <a:t>declined </a:t>
            </a:r>
            <a:r>
              <a:rPr lang="en-US" dirty="0"/>
              <a:t>to renew Temporary Protected Status, a form of provisional residency, for about 2,500 Nicaraguans. The State Department says conditions in Central America and Haiti that had been used to justify the protection for as long as two decades no longer necessitate a reprieve. Decisions on more than 250,000 Hondurans and Salvadorans with the provisional residency permits are pending.</a:t>
            </a:r>
            <a:endParaRPr lang="en-US" dirty="0" smtClean="0"/>
          </a:p>
          <a:p>
            <a:r>
              <a:rPr lang="en-US" dirty="0" smtClean="0"/>
              <a:t>In November 2017, </a:t>
            </a:r>
            <a:r>
              <a:rPr lang="en-US" dirty="0"/>
              <a:t>the Department of Homeland Security said nearly 60,000 Haitians allowed to stay in the </a:t>
            </a:r>
            <a:r>
              <a:rPr lang="en-US" dirty="0" smtClean="0"/>
              <a:t>U.S. </a:t>
            </a:r>
            <a:r>
              <a:rPr lang="en-US" dirty="0"/>
              <a:t>after a devastating 2010 earthquake have until July 2019 to leave or obtain another form of legal status.</a:t>
            </a:r>
          </a:p>
        </p:txBody>
      </p:sp>
      <p:pic>
        <p:nvPicPr>
          <p:cNvPr id="4" name="Picture 3"/>
          <p:cNvPicPr>
            <a:picLocks noChangeAspect="1"/>
          </p:cNvPicPr>
          <p:nvPr/>
        </p:nvPicPr>
        <p:blipFill rotWithShape="1">
          <a:blip r:embed="rId2"/>
          <a:srcRect l="9297" t="28265" r="9236" b="40609"/>
          <a:stretch/>
        </p:blipFill>
        <p:spPr>
          <a:xfrm>
            <a:off x="6253316" y="98273"/>
            <a:ext cx="5622999" cy="1431765"/>
          </a:xfrm>
          <a:prstGeom prst="rect">
            <a:avLst/>
          </a:prstGeom>
        </p:spPr>
      </p:pic>
    </p:spTree>
    <p:extLst>
      <p:ext uri="{BB962C8B-B14F-4D97-AF65-F5344CB8AC3E}">
        <p14:creationId xmlns:p14="http://schemas.microsoft.com/office/powerpoint/2010/main" val="2246868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517" y="352246"/>
            <a:ext cx="5473521" cy="2326560"/>
          </a:xfrm>
        </p:spPr>
        <p:txBody>
          <a:bodyPr>
            <a:normAutofit/>
          </a:bodyPr>
          <a:lstStyle/>
          <a:p>
            <a:pPr algn="ctr"/>
            <a:r>
              <a:rPr lang="en-US" sz="5400" b="1" dirty="0" smtClean="0"/>
              <a:t>Success: </a:t>
            </a:r>
            <a:br>
              <a:rPr lang="en-US" sz="5400" b="1" dirty="0" smtClean="0"/>
            </a:br>
            <a:r>
              <a:rPr lang="en-US" sz="5400" b="1" dirty="0" smtClean="0"/>
              <a:t>Immigration</a:t>
            </a:r>
            <a:endParaRPr lang="en-US" sz="5400" b="1" dirty="0"/>
          </a:p>
        </p:txBody>
      </p:sp>
      <p:sp>
        <p:nvSpPr>
          <p:cNvPr id="3" name="Content Placeholder 2"/>
          <p:cNvSpPr>
            <a:spLocks noGrp="1"/>
          </p:cNvSpPr>
          <p:nvPr>
            <p:ph idx="1"/>
          </p:nvPr>
        </p:nvSpPr>
        <p:spPr>
          <a:xfrm>
            <a:off x="115909" y="2975021"/>
            <a:ext cx="11938715" cy="3768614"/>
          </a:xfrm>
        </p:spPr>
        <p:txBody>
          <a:bodyPr>
            <a:normAutofit fontScale="70000" lnSpcReduction="20000"/>
          </a:bodyPr>
          <a:lstStyle/>
          <a:p>
            <a:pPr fontAlgn="base"/>
            <a:r>
              <a:rPr lang="en-US" dirty="0"/>
              <a:t>Between 2009-15, the Obama administration deported more than 2.5 million people - most of whom had been convicted of some form of criminal offence or were recent arrivals - leading some to label President Obama the "deporter-in-chief".</a:t>
            </a:r>
          </a:p>
          <a:p>
            <a:pPr fontAlgn="base"/>
            <a:r>
              <a:rPr lang="en-US" dirty="0"/>
              <a:t>But an estimated 11 million undocumented immigrants still live in the US, many from Mexico.</a:t>
            </a:r>
          </a:p>
          <a:p>
            <a:r>
              <a:rPr lang="en-US" dirty="0" smtClean="0"/>
              <a:t>There have been </a:t>
            </a:r>
            <a:r>
              <a:rPr lang="en-US" b="1" dirty="0" smtClean="0"/>
              <a:t>40% fewer illegal border crossings and deportation of violent and repeat offenders under Trump compared to Obama’s final year in office</a:t>
            </a:r>
            <a:r>
              <a:rPr lang="en-US" dirty="0" smtClean="0"/>
              <a:t>. Most attribute this to the hostile rhetoric of the Trump administration discouraging border crossings.</a:t>
            </a:r>
          </a:p>
          <a:p>
            <a:r>
              <a:rPr lang="en-US" dirty="0" smtClean="0"/>
              <a:t>The FY17 trend shows that the numbers were decreasing during the campaign, dramatically decreased after the election, and continued to fall and remain low during Trump’s first few months in office.</a:t>
            </a:r>
          </a:p>
          <a:p>
            <a:r>
              <a:rPr lang="en-US" dirty="0" smtClean="0"/>
              <a:t>However, since April 2017 (and the usual bump during warm-weather months) the numbers have increased steadily but are still lower than they have been in recent years.</a:t>
            </a:r>
          </a:p>
          <a:p>
            <a:r>
              <a:rPr lang="en-US" dirty="0" smtClean="0"/>
              <a:t>Trump </a:t>
            </a:r>
            <a:r>
              <a:rPr lang="en-US" b="1" dirty="0" smtClean="0"/>
              <a:t>signed 2 executive orders in February 2017 to toughen enforcement</a:t>
            </a:r>
            <a:r>
              <a:rPr lang="en-US" dirty="0" smtClean="0"/>
              <a:t>. Specifically, undocumented immigrants </a:t>
            </a:r>
            <a:r>
              <a:rPr lang="en-US" dirty="0"/>
              <a:t>arrested for traffic violations or shop-lifting </a:t>
            </a:r>
            <a:r>
              <a:rPr lang="en-US" dirty="0" smtClean="0"/>
              <a:t>are being </a:t>
            </a:r>
            <a:r>
              <a:rPr lang="en-US" dirty="0"/>
              <a:t>targeted along with those convicted of more serious crimes.</a:t>
            </a:r>
          </a:p>
        </p:txBody>
      </p:sp>
      <p:pic>
        <p:nvPicPr>
          <p:cNvPr id="4" name="Picture 3"/>
          <p:cNvPicPr>
            <a:picLocks noChangeAspect="1"/>
          </p:cNvPicPr>
          <p:nvPr/>
        </p:nvPicPr>
        <p:blipFill>
          <a:blip r:embed="rId2"/>
          <a:stretch>
            <a:fillRect/>
          </a:stretch>
        </p:blipFill>
        <p:spPr>
          <a:xfrm>
            <a:off x="6508483" y="112362"/>
            <a:ext cx="5018109" cy="2772506"/>
          </a:xfrm>
          <a:prstGeom prst="rect">
            <a:avLst/>
          </a:prstGeom>
        </p:spPr>
      </p:pic>
    </p:spTree>
    <p:extLst>
      <p:ext uri="{BB962C8B-B14F-4D97-AF65-F5344CB8AC3E}">
        <p14:creationId xmlns:p14="http://schemas.microsoft.com/office/powerpoint/2010/main" val="15069762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9" y="104487"/>
            <a:ext cx="5929000" cy="1669738"/>
          </a:xfrm>
        </p:spPr>
        <p:txBody>
          <a:bodyPr>
            <a:normAutofit/>
          </a:bodyPr>
          <a:lstStyle/>
          <a:p>
            <a:pPr algn="ctr"/>
            <a:r>
              <a:rPr lang="en-US" sz="5400" b="1" dirty="0" smtClean="0"/>
              <a:t>Success: </a:t>
            </a:r>
            <a:br>
              <a:rPr lang="en-US" sz="5400" b="1" dirty="0" smtClean="0"/>
            </a:br>
            <a:r>
              <a:rPr lang="en-US" sz="5400" b="1" dirty="0" smtClean="0"/>
              <a:t>Passing Bills</a:t>
            </a:r>
            <a:endParaRPr lang="en-US" sz="5400" b="1" dirty="0"/>
          </a:p>
        </p:txBody>
      </p:sp>
      <p:sp>
        <p:nvSpPr>
          <p:cNvPr id="3" name="Content Placeholder 2"/>
          <p:cNvSpPr>
            <a:spLocks noGrp="1"/>
          </p:cNvSpPr>
          <p:nvPr>
            <p:ph idx="1"/>
          </p:nvPr>
        </p:nvSpPr>
        <p:spPr>
          <a:xfrm>
            <a:off x="207135" y="2601531"/>
            <a:ext cx="11847490" cy="4103465"/>
          </a:xfrm>
        </p:spPr>
        <p:txBody>
          <a:bodyPr>
            <a:normAutofit fontScale="85000" lnSpcReduction="20000"/>
          </a:bodyPr>
          <a:lstStyle/>
          <a:p>
            <a:r>
              <a:rPr lang="en-US" dirty="0" smtClean="0"/>
              <a:t>While </a:t>
            </a:r>
            <a:r>
              <a:rPr lang="en-US" b="1" dirty="0" smtClean="0"/>
              <a:t>Trump has signed dozens of bills into law </a:t>
            </a:r>
            <a:r>
              <a:rPr lang="en-US" dirty="0" smtClean="0"/>
              <a:t>(but less than FDR and Truman who passed 76 and 55 respectively during their first 100 days) none of those bills were “major” or “signature” legislation.</a:t>
            </a:r>
          </a:p>
          <a:p>
            <a:r>
              <a:rPr lang="en-US" dirty="0"/>
              <a:t>One bill changed the name of a Veterans Affairs outpatient clinic in Pago Pago, American Samoa; another renamed a VA health center in Pennsylvania; another approves the location of a memorial honoring Desert Storm and Desert Shield veterans; three appointed citizen regents to the board of the Smithsonian Institution</a:t>
            </a:r>
            <a:r>
              <a:rPr lang="en-US" dirty="0" smtClean="0"/>
              <a:t>.</a:t>
            </a:r>
          </a:p>
          <a:p>
            <a:r>
              <a:rPr lang="en-US" dirty="0" smtClean="0"/>
              <a:t>Over </a:t>
            </a:r>
            <a:r>
              <a:rPr lang="en-US" dirty="0"/>
              <a:t>a dozen bills </a:t>
            </a:r>
            <a:r>
              <a:rPr lang="en-US" dirty="0" smtClean="0"/>
              <a:t>were signed </a:t>
            </a:r>
            <a:r>
              <a:rPr lang="en-US" dirty="0"/>
              <a:t>nullifying federal regulations enacted during the Obama administration (such as H.J. Res. 69, reversing a U.S. Fish and Wildlife rule pertaining to Alaska’s National Wildlife Refuges and S.J. Res. 34, reversing FCC Internet privacy rules) </a:t>
            </a:r>
            <a:r>
              <a:rPr lang="en-US" dirty="0" smtClean="0"/>
              <a:t>under the </a:t>
            </a:r>
            <a:r>
              <a:rPr lang="en-US" dirty="0"/>
              <a:t>Congressional Review Act of 1996, which imposes a 60-day limit on the time allowed to overrule previously passed laws</a:t>
            </a:r>
            <a:r>
              <a:rPr lang="en-US" dirty="0" smtClean="0"/>
              <a:t>.</a:t>
            </a:r>
          </a:p>
          <a:p>
            <a:r>
              <a:rPr lang="en-US" dirty="0" smtClean="0"/>
              <a:t>Still, simply passing bills will likely not be enough to persuade the American people of legislative success when zero major bills have been passed.</a:t>
            </a:r>
            <a:endParaRPr lang="en-US" dirty="0"/>
          </a:p>
          <a:p>
            <a:endParaRPr lang="en-US" dirty="0" smtClean="0"/>
          </a:p>
          <a:p>
            <a:endParaRPr lang="en-US" dirty="0"/>
          </a:p>
        </p:txBody>
      </p:sp>
      <p:pic>
        <p:nvPicPr>
          <p:cNvPr id="5" name="Picture 4"/>
          <p:cNvPicPr>
            <a:picLocks noChangeAspect="1"/>
          </p:cNvPicPr>
          <p:nvPr/>
        </p:nvPicPr>
        <p:blipFill>
          <a:blip r:embed="rId2"/>
          <a:stretch>
            <a:fillRect/>
          </a:stretch>
        </p:blipFill>
        <p:spPr>
          <a:xfrm>
            <a:off x="6302488" y="104487"/>
            <a:ext cx="5497781" cy="2394014"/>
          </a:xfrm>
          <a:prstGeom prst="rect">
            <a:avLst/>
          </a:prstGeom>
        </p:spPr>
      </p:pic>
    </p:spTree>
    <p:extLst>
      <p:ext uri="{BB962C8B-B14F-4D97-AF65-F5344CB8AC3E}">
        <p14:creationId xmlns:p14="http://schemas.microsoft.com/office/powerpoint/2010/main" val="959218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487" y="90153"/>
            <a:ext cx="5460643" cy="2318196"/>
          </a:xfrm>
        </p:spPr>
        <p:txBody>
          <a:bodyPr>
            <a:normAutofit/>
          </a:bodyPr>
          <a:lstStyle/>
          <a:p>
            <a:pPr algn="ctr"/>
            <a:r>
              <a:rPr lang="en-US" sz="5400" b="1" dirty="0" smtClean="0"/>
              <a:t>Success: </a:t>
            </a:r>
            <a:br>
              <a:rPr lang="en-US" sz="5400" b="1" dirty="0" smtClean="0"/>
            </a:br>
            <a:r>
              <a:rPr lang="en-US" sz="5400" b="1" dirty="0" smtClean="0"/>
              <a:t>Anti-Establishment Politics</a:t>
            </a:r>
            <a:endParaRPr lang="en-US" sz="5400" b="1" dirty="0"/>
          </a:p>
        </p:txBody>
      </p:sp>
      <p:sp>
        <p:nvSpPr>
          <p:cNvPr id="3" name="Content Placeholder 2"/>
          <p:cNvSpPr>
            <a:spLocks noGrp="1"/>
          </p:cNvSpPr>
          <p:nvPr>
            <p:ph idx="1"/>
          </p:nvPr>
        </p:nvSpPr>
        <p:spPr>
          <a:xfrm>
            <a:off x="180303" y="2756079"/>
            <a:ext cx="11835685" cy="3953814"/>
          </a:xfrm>
        </p:spPr>
        <p:txBody>
          <a:bodyPr/>
          <a:lstStyle/>
          <a:p>
            <a:r>
              <a:rPr lang="en-US" dirty="0"/>
              <a:t>The most important “success” for Trumpists is simply the fact that he is president. </a:t>
            </a:r>
            <a:endParaRPr lang="en-US" dirty="0" smtClean="0"/>
          </a:p>
          <a:p>
            <a:r>
              <a:rPr lang="en-US" dirty="0" smtClean="0"/>
              <a:t>For </a:t>
            </a:r>
            <a:r>
              <a:rPr lang="en-US" dirty="0"/>
              <a:t>these supporters, Trump is the embodiment of the honest, plain-spoken, crusading outsider who is shaking up the system. </a:t>
            </a:r>
            <a:endParaRPr lang="en-US" dirty="0" smtClean="0"/>
          </a:p>
          <a:p>
            <a:r>
              <a:rPr lang="en-US" dirty="0" smtClean="0"/>
              <a:t>Any </a:t>
            </a:r>
            <a:r>
              <a:rPr lang="en-US" dirty="0"/>
              <a:t>“failures” he may have as president or “shortcomings” about him personally are irrelevant because they are all born from an “establishment” that is under attack and will say or do anything to hold on to power</a:t>
            </a:r>
            <a:r>
              <a:rPr lang="en-US" dirty="0" smtClean="0"/>
              <a:t>.</a:t>
            </a:r>
          </a:p>
          <a:p>
            <a:r>
              <a:rPr lang="en-US" dirty="0" smtClean="0"/>
              <a:t>The question: is this enough to define success? Should the American people expect more?</a:t>
            </a:r>
            <a:endParaRPr lang="en-US" dirty="0"/>
          </a:p>
        </p:txBody>
      </p:sp>
      <p:pic>
        <p:nvPicPr>
          <p:cNvPr id="4" name="Picture 3"/>
          <p:cNvPicPr>
            <a:picLocks noChangeAspect="1"/>
          </p:cNvPicPr>
          <p:nvPr/>
        </p:nvPicPr>
        <p:blipFill>
          <a:blip r:embed="rId2"/>
          <a:stretch>
            <a:fillRect/>
          </a:stretch>
        </p:blipFill>
        <p:spPr>
          <a:xfrm>
            <a:off x="6096000" y="229701"/>
            <a:ext cx="5572227" cy="2328874"/>
          </a:xfrm>
          <a:prstGeom prst="rect">
            <a:avLst/>
          </a:prstGeom>
        </p:spPr>
      </p:pic>
    </p:spTree>
    <p:extLst>
      <p:ext uri="{BB962C8B-B14F-4D97-AF65-F5344CB8AC3E}">
        <p14:creationId xmlns:p14="http://schemas.microsoft.com/office/powerpoint/2010/main" val="528231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107" y="181445"/>
            <a:ext cx="6438363" cy="1170837"/>
          </a:xfrm>
        </p:spPr>
        <p:txBody>
          <a:bodyPr>
            <a:normAutofit/>
          </a:bodyPr>
          <a:lstStyle/>
          <a:p>
            <a:pPr algn="ctr"/>
            <a:r>
              <a:rPr lang="en-US" sz="5400" b="1" dirty="0" smtClean="0"/>
              <a:t>Trump’s Base is Solid</a:t>
            </a:r>
            <a:endParaRPr lang="en-US" sz="5400" b="1" dirty="0"/>
          </a:p>
        </p:txBody>
      </p:sp>
      <p:sp>
        <p:nvSpPr>
          <p:cNvPr id="3" name="Content Placeholder 2"/>
          <p:cNvSpPr>
            <a:spLocks noGrp="1"/>
          </p:cNvSpPr>
          <p:nvPr>
            <p:ph idx="1"/>
          </p:nvPr>
        </p:nvSpPr>
        <p:spPr>
          <a:xfrm>
            <a:off x="193183" y="4413250"/>
            <a:ext cx="11797048" cy="2309521"/>
          </a:xfrm>
        </p:spPr>
        <p:txBody>
          <a:bodyPr/>
          <a:lstStyle/>
          <a:p>
            <a:r>
              <a:rPr lang="en-US" dirty="0" smtClean="0"/>
              <a:t>Not only is Trump’s base of core supporters solidly behind him, they believe what he says and will follow his views no matter what they are.</a:t>
            </a:r>
          </a:p>
          <a:p>
            <a:r>
              <a:rPr lang="en-US" dirty="0" smtClean="0"/>
              <a:t>Consider that Trump voters completely switched their view of the National Football League (NFL) once Trump started criticizing it over national anthem protests.</a:t>
            </a:r>
            <a:endParaRPr lang="en-US" dirty="0"/>
          </a:p>
        </p:txBody>
      </p:sp>
      <p:pic>
        <p:nvPicPr>
          <p:cNvPr id="4" name="Picture 3"/>
          <p:cNvPicPr>
            <a:picLocks noChangeAspect="1"/>
          </p:cNvPicPr>
          <p:nvPr/>
        </p:nvPicPr>
        <p:blipFill>
          <a:blip r:embed="rId2"/>
          <a:stretch>
            <a:fillRect/>
          </a:stretch>
        </p:blipFill>
        <p:spPr>
          <a:xfrm>
            <a:off x="7276563" y="181444"/>
            <a:ext cx="4467225" cy="4048125"/>
          </a:xfrm>
          <a:prstGeom prst="rect">
            <a:avLst/>
          </a:prstGeom>
        </p:spPr>
      </p:pic>
      <p:pic>
        <p:nvPicPr>
          <p:cNvPr id="5" name="Picture 4"/>
          <p:cNvPicPr>
            <a:picLocks noChangeAspect="1"/>
          </p:cNvPicPr>
          <p:nvPr/>
        </p:nvPicPr>
        <p:blipFill>
          <a:blip r:embed="rId3"/>
          <a:stretch>
            <a:fillRect/>
          </a:stretch>
        </p:blipFill>
        <p:spPr>
          <a:xfrm>
            <a:off x="1196394" y="1572502"/>
            <a:ext cx="4895313" cy="2748907"/>
          </a:xfrm>
          <a:prstGeom prst="rect">
            <a:avLst/>
          </a:prstGeom>
        </p:spPr>
      </p:pic>
    </p:spTree>
    <p:extLst>
      <p:ext uri="{BB962C8B-B14F-4D97-AF65-F5344CB8AC3E}">
        <p14:creationId xmlns:p14="http://schemas.microsoft.com/office/powerpoint/2010/main" val="27291696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8935" y="118294"/>
            <a:ext cx="11589776" cy="6673621"/>
          </a:xfrm>
          <a:prstGeom prst="rect">
            <a:avLst/>
          </a:prstGeom>
        </p:spPr>
      </p:pic>
    </p:spTree>
    <p:extLst>
      <p:ext uri="{BB962C8B-B14F-4D97-AF65-F5344CB8AC3E}">
        <p14:creationId xmlns:p14="http://schemas.microsoft.com/office/powerpoint/2010/main" val="1219311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1396" y="107547"/>
            <a:ext cx="6292403" cy="909883"/>
          </a:xfrm>
        </p:spPr>
        <p:txBody>
          <a:bodyPr>
            <a:normAutofit/>
          </a:bodyPr>
          <a:lstStyle/>
          <a:p>
            <a:pPr algn="ctr"/>
            <a:r>
              <a:rPr lang="en-US" sz="5400" b="1" dirty="0" smtClean="0"/>
              <a:t>Questions</a:t>
            </a:r>
            <a:endParaRPr lang="en-US" sz="5400" b="1" dirty="0"/>
          </a:p>
        </p:txBody>
      </p:sp>
      <p:sp>
        <p:nvSpPr>
          <p:cNvPr id="3" name="Content Placeholder 2"/>
          <p:cNvSpPr>
            <a:spLocks noGrp="1"/>
          </p:cNvSpPr>
          <p:nvPr>
            <p:ph idx="1"/>
          </p:nvPr>
        </p:nvSpPr>
        <p:spPr>
          <a:xfrm>
            <a:off x="115910" y="4327300"/>
            <a:ext cx="11951594" cy="2369713"/>
          </a:xfrm>
        </p:spPr>
        <p:txBody>
          <a:bodyPr>
            <a:normAutofit fontScale="70000" lnSpcReduction="20000"/>
          </a:bodyPr>
          <a:lstStyle/>
          <a:p>
            <a:r>
              <a:rPr lang="en-US" dirty="0" smtClean="0"/>
              <a:t>Scandals can derail a presidency regardless of policy or political achievements (e.g. Nixon).</a:t>
            </a:r>
          </a:p>
          <a:p>
            <a:r>
              <a:rPr lang="en-US" dirty="0" smtClean="0"/>
              <a:t>Will the Russia scandal so damage Trump that his successes will not matter to the American people?</a:t>
            </a:r>
          </a:p>
          <a:p>
            <a:r>
              <a:rPr lang="en-US" dirty="0" smtClean="0"/>
              <a:t>Consider Nixon: even after the House Judiciary Committee voted to impeach him, losing the support of virtually all congressional Republicans, and resigning over Watergate, Nixon still had a 25% approval rating.</a:t>
            </a:r>
          </a:p>
          <a:p>
            <a:r>
              <a:rPr lang="en-US" dirty="0" smtClean="0"/>
              <a:t>Thus, no mater what Trump does or does not do, he can probably count on at least a quarter of the American people to support him.</a:t>
            </a:r>
          </a:p>
          <a:p>
            <a:r>
              <a:rPr lang="en-US" dirty="0" smtClean="0"/>
              <a:t>Will that be enough for him to win reelection in a race with 3 or 4 major candidates? Lincoln was elected in 1860 with only 39.8% of the popular vote.</a:t>
            </a:r>
            <a:endParaRPr lang="en-US" dirty="0"/>
          </a:p>
        </p:txBody>
      </p:sp>
      <p:pic>
        <p:nvPicPr>
          <p:cNvPr id="4" name="Picture 3"/>
          <p:cNvPicPr>
            <a:picLocks noChangeAspect="1"/>
          </p:cNvPicPr>
          <p:nvPr/>
        </p:nvPicPr>
        <p:blipFill>
          <a:blip r:embed="rId2"/>
          <a:stretch>
            <a:fillRect/>
          </a:stretch>
        </p:blipFill>
        <p:spPr>
          <a:xfrm>
            <a:off x="454650" y="238325"/>
            <a:ext cx="3962804" cy="3758660"/>
          </a:xfrm>
          <a:prstGeom prst="rect">
            <a:avLst/>
          </a:prstGeom>
        </p:spPr>
      </p:pic>
      <p:pic>
        <p:nvPicPr>
          <p:cNvPr id="5" name="Picture 4"/>
          <p:cNvPicPr>
            <a:picLocks noChangeAspect="1"/>
          </p:cNvPicPr>
          <p:nvPr/>
        </p:nvPicPr>
        <p:blipFill rotWithShape="1">
          <a:blip r:embed="rId3"/>
          <a:srcRect t="13527"/>
          <a:stretch/>
        </p:blipFill>
        <p:spPr>
          <a:xfrm>
            <a:off x="5889938" y="1119845"/>
            <a:ext cx="4850952" cy="3042298"/>
          </a:xfrm>
          <a:prstGeom prst="rect">
            <a:avLst/>
          </a:prstGeom>
        </p:spPr>
      </p:pic>
    </p:spTree>
    <p:extLst>
      <p:ext uri="{BB962C8B-B14F-4D97-AF65-F5344CB8AC3E}">
        <p14:creationId xmlns:p14="http://schemas.microsoft.com/office/powerpoint/2010/main" val="11545366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721" y="103031"/>
            <a:ext cx="6387922" cy="1326523"/>
          </a:xfrm>
        </p:spPr>
        <p:txBody>
          <a:bodyPr>
            <a:normAutofit/>
          </a:bodyPr>
          <a:lstStyle/>
          <a:p>
            <a:pPr algn="ctr"/>
            <a:r>
              <a:rPr lang="en-US" sz="5400" b="1" dirty="0" smtClean="0"/>
              <a:t>Conclusion</a:t>
            </a:r>
            <a:endParaRPr lang="en-US" sz="5400" b="1" dirty="0"/>
          </a:p>
        </p:txBody>
      </p:sp>
      <p:sp>
        <p:nvSpPr>
          <p:cNvPr id="3" name="Content Placeholder 2"/>
          <p:cNvSpPr>
            <a:spLocks noGrp="1"/>
          </p:cNvSpPr>
          <p:nvPr>
            <p:ph idx="1"/>
          </p:nvPr>
        </p:nvSpPr>
        <p:spPr>
          <a:xfrm>
            <a:off x="180304" y="1969932"/>
            <a:ext cx="11822806" cy="4739961"/>
          </a:xfrm>
        </p:spPr>
        <p:txBody>
          <a:bodyPr>
            <a:normAutofit fontScale="92500" lnSpcReduction="20000"/>
          </a:bodyPr>
          <a:lstStyle/>
          <a:p>
            <a:r>
              <a:rPr lang="en-US" dirty="0"/>
              <a:t>If we judge Trump’s progress by the absurd standards he himself set out on the campaign trail—like “immediately repealing and replacing the disaster known as Obamacare”—he is undoubtedly falling behind. </a:t>
            </a:r>
            <a:endParaRPr lang="en-US" dirty="0" smtClean="0"/>
          </a:p>
          <a:p>
            <a:r>
              <a:rPr lang="en-US" dirty="0" smtClean="0"/>
              <a:t>But </a:t>
            </a:r>
            <a:r>
              <a:rPr lang="en-US" dirty="0"/>
              <a:t>if we judge him by a more objective standard, it becomes clear that he has indeed succeeded in making some very significant changes in his first </a:t>
            </a:r>
            <a:r>
              <a:rPr lang="en-US" dirty="0" smtClean="0"/>
              <a:t>year in office.</a:t>
            </a:r>
          </a:p>
          <a:p>
            <a:r>
              <a:rPr lang="en-US" dirty="0" smtClean="0"/>
              <a:t>It remains to be seen whether Trump will be able to build on his successes as his term progresses or whether his failure to live up to his lofty campaign promises will matter.</a:t>
            </a:r>
          </a:p>
          <a:p>
            <a:r>
              <a:rPr lang="en-US" dirty="0"/>
              <a:t>Trump may </a:t>
            </a:r>
            <a:r>
              <a:rPr lang="en-US" dirty="0" smtClean="0"/>
              <a:t>only have less than one </a:t>
            </a:r>
            <a:r>
              <a:rPr lang="en-US" dirty="0"/>
              <a:t>year left to take advantage of the relatively favorable political arrangement of the GOP controlling all branches of government.</a:t>
            </a:r>
          </a:p>
          <a:p>
            <a:r>
              <a:rPr lang="en-US" dirty="0" smtClean="0"/>
              <a:t>The congressional midterm elections are nearing and presidential candidates will begin announcing their candidacies in the months after that.</a:t>
            </a:r>
          </a:p>
          <a:p>
            <a:r>
              <a:rPr lang="en-US" dirty="0" smtClean="0"/>
              <a:t>If the Democrats retake the House, they will begin impeachment hearings in Jan. 2019.</a:t>
            </a:r>
          </a:p>
        </p:txBody>
      </p:sp>
      <p:pic>
        <p:nvPicPr>
          <p:cNvPr id="4" name="Picture 3"/>
          <p:cNvPicPr>
            <a:picLocks noChangeAspect="1"/>
          </p:cNvPicPr>
          <p:nvPr/>
        </p:nvPicPr>
        <p:blipFill>
          <a:blip r:embed="rId2"/>
          <a:stretch>
            <a:fillRect/>
          </a:stretch>
        </p:blipFill>
        <p:spPr>
          <a:xfrm>
            <a:off x="838201" y="55458"/>
            <a:ext cx="2510306" cy="1914474"/>
          </a:xfrm>
          <a:prstGeom prst="rect">
            <a:avLst/>
          </a:prstGeom>
        </p:spPr>
      </p:pic>
    </p:spTree>
    <p:extLst>
      <p:ext uri="{BB962C8B-B14F-4D97-AF65-F5344CB8AC3E}">
        <p14:creationId xmlns:p14="http://schemas.microsoft.com/office/powerpoint/2010/main" val="665728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38350" y="185737"/>
            <a:ext cx="10905950" cy="6406193"/>
          </a:xfrm>
          <a:prstGeom prst="rect">
            <a:avLst/>
          </a:prstGeom>
        </p:spPr>
      </p:pic>
    </p:spTree>
    <p:extLst>
      <p:ext uri="{BB962C8B-B14F-4D97-AF65-F5344CB8AC3E}">
        <p14:creationId xmlns:p14="http://schemas.microsoft.com/office/powerpoint/2010/main" val="1844973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6183" y="171450"/>
            <a:ext cx="10492168" cy="6534125"/>
          </a:xfrm>
          <a:prstGeom prst="rect">
            <a:avLst/>
          </a:prstGeom>
        </p:spPr>
      </p:pic>
    </p:spTree>
    <p:extLst>
      <p:ext uri="{BB962C8B-B14F-4D97-AF65-F5344CB8AC3E}">
        <p14:creationId xmlns:p14="http://schemas.microsoft.com/office/powerpoint/2010/main" val="32012084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1895" y="128588"/>
            <a:ext cx="10575281" cy="6585884"/>
          </a:xfrm>
          <a:prstGeom prst="rect">
            <a:avLst/>
          </a:prstGeom>
        </p:spPr>
      </p:pic>
    </p:spTree>
    <p:extLst>
      <p:ext uri="{BB962C8B-B14F-4D97-AF65-F5344CB8AC3E}">
        <p14:creationId xmlns:p14="http://schemas.microsoft.com/office/powerpoint/2010/main" val="35790649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83320" y="128588"/>
            <a:ext cx="10609079" cy="6606933"/>
          </a:xfrm>
          <a:prstGeom prst="rect">
            <a:avLst/>
          </a:prstGeom>
        </p:spPr>
      </p:pic>
    </p:spTree>
    <p:extLst>
      <p:ext uri="{BB962C8B-B14F-4D97-AF65-F5344CB8AC3E}">
        <p14:creationId xmlns:p14="http://schemas.microsoft.com/office/powerpoint/2010/main" val="2758116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7409" y="114300"/>
            <a:ext cx="10632638" cy="6613147"/>
          </a:xfrm>
          <a:prstGeom prst="rect">
            <a:avLst/>
          </a:prstGeom>
        </p:spPr>
      </p:pic>
    </p:spTree>
    <p:extLst>
      <p:ext uri="{BB962C8B-B14F-4D97-AF65-F5344CB8AC3E}">
        <p14:creationId xmlns:p14="http://schemas.microsoft.com/office/powerpoint/2010/main" val="38815420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3132" y="183750"/>
            <a:ext cx="10521143" cy="6543800"/>
          </a:xfrm>
          <a:prstGeom prst="rect">
            <a:avLst/>
          </a:prstGeom>
        </p:spPr>
      </p:pic>
    </p:spTree>
    <p:extLst>
      <p:ext uri="{BB962C8B-B14F-4D97-AF65-F5344CB8AC3E}">
        <p14:creationId xmlns:p14="http://schemas.microsoft.com/office/powerpoint/2010/main" val="45356706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6"/>
            <a:ext cx="10515600" cy="871538"/>
          </a:xfrm>
        </p:spPr>
        <p:txBody>
          <a:bodyPr/>
          <a:lstStyle/>
          <a:p>
            <a:pPr algn="ctr"/>
            <a:r>
              <a:rPr lang="en-US" dirty="0"/>
              <a:t>American Political Regimes: </a:t>
            </a:r>
            <a:r>
              <a:rPr lang="en-US" dirty="0" smtClean="0"/>
              <a:t>Disjunction </a:t>
            </a:r>
            <a:endParaRPr lang="en-US" dirty="0"/>
          </a:p>
        </p:txBody>
      </p:sp>
      <p:sp>
        <p:nvSpPr>
          <p:cNvPr id="3" name="Content Placeholder 2"/>
          <p:cNvSpPr>
            <a:spLocks noGrp="1"/>
          </p:cNvSpPr>
          <p:nvPr>
            <p:ph idx="1"/>
          </p:nvPr>
        </p:nvSpPr>
        <p:spPr>
          <a:xfrm>
            <a:off x="5872162" y="1014414"/>
            <a:ext cx="6200775" cy="5714999"/>
          </a:xfrm>
        </p:spPr>
        <p:txBody>
          <a:bodyPr/>
          <a:lstStyle/>
          <a:p>
            <a:r>
              <a:rPr lang="en-US" dirty="0" smtClean="0"/>
              <a:t>Elected toward the end of a political regime, disjunctive presidents are nominally affiliated with the regime (and the reconstructive and articulative presidents who came before them) and preside over the regime’s downfall as the ideological commitments of the regime are called into question and the coalition of interests that held the regime together becomes untenable.</a:t>
            </a:r>
          </a:p>
          <a:p>
            <a:r>
              <a:rPr lang="en-US" dirty="0" smtClean="0"/>
              <a:t>Disjunctive presidents are generally considered among the worst in American history: John Quincy Adams, Pierce, Hoover, and Carter.     </a:t>
            </a:r>
            <a:endParaRPr lang="en-US" dirty="0"/>
          </a:p>
        </p:txBody>
      </p:sp>
      <p:pic>
        <p:nvPicPr>
          <p:cNvPr id="4" name="Picture 3"/>
          <p:cNvPicPr>
            <a:picLocks noChangeAspect="1"/>
          </p:cNvPicPr>
          <p:nvPr/>
        </p:nvPicPr>
        <p:blipFill>
          <a:blip r:embed="rId2"/>
          <a:stretch>
            <a:fillRect/>
          </a:stretch>
        </p:blipFill>
        <p:spPr>
          <a:xfrm>
            <a:off x="2607468" y="1014413"/>
            <a:ext cx="2993231" cy="2494359"/>
          </a:xfrm>
          <a:prstGeom prst="rect">
            <a:avLst/>
          </a:prstGeom>
        </p:spPr>
      </p:pic>
      <p:pic>
        <p:nvPicPr>
          <p:cNvPr id="5" name="Picture 4"/>
          <p:cNvPicPr>
            <a:picLocks noChangeAspect="1"/>
          </p:cNvPicPr>
          <p:nvPr/>
        </p:nvPicPr>
        <p:blipFill>
          <a:blip r:embed="rId3"/>
          <a:stretch>
            <a:fillRect/>
          </a:stretch>
        </p:blipFill>
        <p:spPr>
          <a:xfrm>
            <a:off x="176212" y="902893"/>
            <a:ext cx="2295524" cy="2840995"/>
          </a:xfrm>
          <a:prstGeom prst="rect">
            <a:avLst/>
          </a:prstGeom>
        </p:spPr>
      </p:pic>
      <p:pic>
        <p:nvPicPr>
          <p:cNvPr id="6" name="Picture 5"/>
          <p:cNvPicPr>
            <a:picLocks noChangeAspect="1"/>
          </p:cNvPicPr>
          <p:nvPr/>
        </p:nvPicPr>
        <p:blipFill>
          <a:blip r:embed="rId4"/>
          <a:stretch>
            <a:fillRect/>
          </a:stretch>
        </p:blipFill>
        <p:spPr>
          <a:xfrm>
            <a:off x="3300413" y="3632366"/>
            <a:ext cx="2436017" cy="3097047"/>
          </a:xfrm>
          <a:prstGeom prst="rect">
            <a:avLst/>
          </a:prstGeom>
        </p:spPr>
      </p:pic>
      <p:pic>
        <p:nvPicPr>
          <p:cNvPr id="7" name="Picture 6"/>
          <p:cNvPicPr>
            <a:picLocks noChangeAspect="1"/>
          </p:cNvPicPr>
          <p:nvPr/>
        </p:nvPicPr>
        <p:blipFill rotWithShape="1">
          <a:blip r:embed="rId5"/>
          <a:srcRect t="14509" r="15421" b="30190"/>
          <a:stretch/>
        </p:blipFill>
        <p:spPr>
          <a:xfrm>
            <a:off x="176212" y="3893297"/>
            <a:ext cx="2824163" cy="2836116"/>
          </a:xfrm>
          <a:prstGeom prst="rect">
            <a:avLst/>
          </a:prstGeom>
        </p:spPr>
      </p:pic>
    </p:spTree>
    <p:extLst>
      <p:ext uri="{BB962C8B-B14F-4D97-AF65-F5344CB8AC3E}">
        <p14:creationId xmlns:p14="http://schemas.microsoft.com/office/powerpoint/2010/main" val="26127427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2875"/>
            <a:ext cx="10515600" cy="900113"/>
          </a:xfrm>
        </p:spPr>
        <p:txBody>
          <a:bodyPr/>
          <a:lstStyle/>
          <a:p>
            <a:pPr algn="ctr"/>
            <a:r>
              <a:rPr lang="en-US" dirty="0" smtClean="0"/>
              <a:t>Further Reading</a:t>
            </a:r>
            <a:endParaRPr lang="en-US" dirty="0"/>
          </a:p>
        </p:txBody>
      </p:sp>
      <p:sp>
        <p:nvSpPr>
          <p:cNvPr id="3" name="Content Placeholder 2"/>
          <p:cNvSpPr>
            <a:spLocks noGrp="1"/>
          </p:cNvSpPr>
          <p:nvPr>
            <p:ph idx="1"/>
          </p:nvPr>
        </p:nvSpPr>
        <p:spPr>
          <a:xfrm>
            <a:off x="114300" y="1042987"/>
            <a:ext cx="8672513" cy="5572125"/>
          </a:xfrm>
        </p:spPr>
        <p:txBody>
          <a:bodyPr>
            <a:normAutofit/>
          </a:bodyPr>
          <a:lstStyle/>
          <a:p>
            <a:r>
              <a:rPr lang="en-US" dirty="0" smtClean="0"/>
              <a:t>To learn more about the rise and fall of American political regimes and presidential leadership in political time, see:</a:t>
            </a:r>
          </a:p>
          <a:p>
            <a:pPr lvl="1"/>
            <a:r>
              <a:rPr lang="en-US" dirty="0"/>
              <a:t>Skowronek, Stephen, </a:t>
            </a:r>
            <a:r>
              <a:rPr lang="en-US" i="1" dirty="0"/>
              <a:t>The Politics Presidents Make: Leadership from John Adams to Bill Clinton</a:t>
            </a:r>
            <a:r>
              <a:rPr lang="en-US" dirty="0"/>
              <a:t>, revised ed. (New York: Belknap Press, 1997).</a:t>
            </a:r>
          </a:p>
          <a:p>
            <a:pPr lvl="1"/>
            <a:r>
              <a:rPr lang="en-US" dirty="0"/>
              <a:t>Skowronek, Stephen, </a:t>
            </a:r>
            <a:r>
              <a:rPr lang="en-US" i="1" dirty="0"/>
              <a:t>Presidential Leadership in Political Time: Reprise and Reappraisal</a:t>
            </a:r>
            <a:r>
              <a:rPr lang="en-US" dirty="0"/>
              <a:t>, 2</a:t>
            </a:r>
            <a:r>
              <a:rPr lang="en-US" baseline="30000" dirty="0"/>
              <a:t>nd</a:t>
            </a:r>
            <a:r>
              <a:rPr lang="en-US" dirty="0"/>
              <a:t> ed. (Lawrence: University Press of Kansas, 2011</a:t>
            </a:r>
            <a:r>
              <a:rPr lang="en-US" dirty="0" smtClean="0"/>
              <a:t>).</a:t>
            </a:r>
          </a:p>
          <a:p>
            <a:r>
              <a:rPr lang="en-US" dirty="0" smtClean="0"/>
              <a:t>For a brief history of each American presidential election, see:</a:t>
            </a:r>
          </a:p>
          <a:p>
            <a:pPr lvl="1"/>
            <a:r>
              <a:rPr lang="en-US" dirty="0"/>
              <a:t>Boller, Paul F. Jr., </a:t>
            </a:r>
            <a:r>
              <a:rPr lang="en-US" i="1" dirty="0"/>
              <a:t>Presidential Campaigns: From George Washington to George W. Bush </a:t>
            </a:r>
            <a:r>
              <a:rPr lang="en-US" dirty="0"/>
              <a:t>(New York: Oxford University Press, 2004</a:t>
            </a:r>
            <a:r>
              <a:rPr lang="en-US" dirty="0" smtClean="0"/>
              <a:t>).</a:t>
            </a:r>
            <a:endParaRPr lang="en-US" dirty="0"/>
          </a:p>
          <a:p>
            <a:endParaRPr lang="en-US" dirty="0"/>
          </a:p>
          <a:p>
            <a:endParaRPr lang="en-US" dirty="0"/>
          </a:p>
        </p:txBody>
      </p:sp>
      <p:pic>
        <p:nvPicPr>
          <p:cNvPr id="4" name="Picture 3"/>
          <p:cNvPicPr>
            <a:picLocks noChangeAspect="1"/>
          </p:cNvPicPr>
          <p:nvPr/>
        </p:nvPicPr>
        <p:blipFill>
          <a:blip r:embed="rId2"/>
          <a:stretch>
            <a:fillRect/>
          </a:stretch>
        </p:blipFill>
        <p:spPr>
          <a:xfrm>
            <a:off x="8786813" y="1185863"/>
            <a:ext cx="3202951" cy="4581523"/>
          </a:xfrm>
          <a:prstGeom prst="rect">
            <a:avLst/>
          </a:prstGeom>
        </p:spPr>
      </p:pic>
    </p:spTree>
    <p:extLst>
      <p:ext uri="{BB962C8B-B14F-4D97-AF65-F5344CB8AC3E}">
        <p14:creationId xmlns:p14="http://schemas.microsoft.com/office/powerpoint/2010/main" val="6587241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r="17558"/>
          <a:stretch/>
        </p:blipFill>
        <p:spPr>
          <a:xfrm>
            <a:off x="166084" y="90152"/>
            <a:ext cx="6957387" cy="628650"/>
          </a:xfrm>
          <a:prstGeom prst="rect">
            <a:avLst/>
          </a:prstGeom>
        </p:spPr>
      </p:pic>
      <p:pic>
        <p:nvPicPr>
          <p:cNvPr id="2" name="Picture 1"/>
          <p:cNvPicPr>
            <a:picLocks noChangeAspect="1"/>
          </p:cNvPicPr>
          <p:nvPr/>
        </p:nvPicPr>
        <p:blipFill>
          <a:blip r:embed="rId3"/>
          <a:stretch>
            <a:fillRect/>
          </a:stretch>
        </p:blipFill>
        <p:spPr>
          <a:xfrm>
            <a:off x="166084" y="881033"/>
            <a:ext cx="11895531" cy="5740993"/>
          </a:xfrm>
          <a:prstGeom prst="rect">
            <a:avLst/>
          </a:prstGeom>
        </p:spPr>
      </p:pic>
    </p:spTree>
    <p:extLst>
      <p:ext uri="{BB962C8B-B14F-4D97-AF65-F5344CB8AC3E}">
        <p14:creationId xmlns:p14="http://schemas.microsoft.com/office/powerpoint/2010/main" val="23349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0202" y="231820"/>
            <a:ext cx="3992451" cy="3039413"/>
          </a:xfrm>
        </p:spPr>
        <p:txBody>
          <a:bodyPr>
            <a:normAutofit/>
          </a:bodyPr>
          <a:lstStyle/>
          <a:p>
            <a:pPr algn="ctr"/>
            <a:r>
              <a:rPr lang="en-US" sz="5400" b="1" dirty="0" smtClean="0"/>
              <a:t>Trump is Losing Independents</a:t>
            </a:r>
            <a:endParaRPr lang="en-US" sz="5400" b="1" dirty="0"/>
          </a:p>
        </p:txBody>
      </p:sp>
      <p:sp>
        <p:nvSpPr>
          <p:cNvPr id="3" name="Content Placeholder 2"/>
          <p:cNvSpPr>
            <a:spLocks noGrp="1"/>
          </p:cNvSpPr>
          <p:nvPr>
            <p:ph idx="1"/>
          </p:nvPr>
        </p:nvSpPr>
        <p:spPr>
          <a:xfrm>
            <a:off x="213307" y="4365938"/>
            <a:ext cx="11828439" cy="2382592"/>
          </a:xfrm>
        </p:spPr>
        <p:txBody>
          <a:bodyPr>
            <a:normAutofit lnSpcReduction="10000"/>
          </a:bodyPr>
          <a:lstStyle/>
          <a:p>
            <a:r>
              <a:rPr lang="en-US" dirty="0"/>
              <a:t>Political independents have soured the most considering Trump’s pre-inaugural expectations and current ratings. </a:t>
            </a:r>
            <a:endParaRPr lang="en-US" dirty="0" smtClean="0"/>
          </a:p>
          <a:p>
            <a:r>
              <a:rPr lang="en-US" dirty="0" smtClean="0"/>
              <a:t>The </a:t>
            </a:r>
            <a:r>
              <a:rPr lang="en-US" dirty="0"/>
              <a:t>percentage of independents </a:t>
            </a:r>
            <a:r>
              <a:rPr lang="en-US" dirty="0" smtClean="0"/>
              <a:t>approving of Trump </a:t>
            </a:r>
            <a:r>
              <a:rPr lang="en-US" dirty="0"/>
              <a:t>is </a:t>
            </a:r>
            <a:r>
              <a:rPr lang="en-US" dirty="0" smtClean="0"/>
              <a:t>roughly 35%.</a:t>
            </a:r>
          </a:p>
          <a:p>
            <a:r>
              <a:rPr lang="en-US" dirty="0" smtClean="0"/>
              <a:t>Democrats approving of Trump are in single digits, roughly 5%.</a:t>
            </a:r>
          </a:p>
          <a:p>
            <a:r>
              <a:rPr lang="en-US" dirty="0"/>
              <a:t>But Trump remains popular with Republicans, polling roughly 80% approval</a:t>
            </a:r>
            <a:r>
              <a:rPr lang="en-US" dirty="0" smtClean="0"/>
              <a:t>.</a:t>
            </a:r>
          </a:p>
          <a:p>
            <a:pPr marL="0" indent="0">
              <a:buNone/>
            </a:pPr>
            <a:endParaRPr lang="en-US" dirty="0" smtClean="0"/>
          </a:p>
        </p:txBody>
      </p:sp>
      <p:pic>
        <p:nvPicPr>
          <p:cNvPr id="7" name="Picture 6"/>
          <p:cNvPicPr>
            <a:picLocks noChangeAspect="1"/>
          </p:cNvPicPr>
          <p:nvPr/>
        </p:nvPicPr>
        <p:blipFill>
          <a:blip r:embed="rId2"/>
          <a:stretch>
            <a:fillRect/>
          </a:stretch>
        </p:blipFill>
        <p:spPr>
          <a:xfrm>
            <a:off x="560500" y="231822"/>
            <a:ext cx="6754700" cy="3820158"/>
          </a:xfrm>
          <a:prstGeom prst="rect">
            <a:avLst/>
          </a:prstGeom>
        </p:spPr>
      </p:pic>
    </p:spTree>
    <p:extLst>
      <p:ext uri="{BB962C8B-B14F-4D97-AF65-F5344CB8AC3E}">
        <p14:creationId xmlns:p14="http://schemas.microsoft.com/office/powerpoint/2010/main" val="1311345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7003" y="146184"/>
            <a:ext cx="5795493" cy="2107619"/>
          </a:xfrm>
        </p:spPr>
        <p:txBody>
          <a:bodyPr>
            <a:normAutofit/>
          </a:bodyPr>
          <a:lstStyle/>
          <a:p>
            <a:pPr algn="ctr"/>
            <a:r>
              <a:rPr lang="en-US" sz="5400" b="1" dirty="0" smtClean="0"/>
              <a:t>Failure: </a:t>
            </a:r>
            <a:br>
              <a:rPr lang="en-US" sz="5400" b="1" dirty="0" smtClean="0"/>
            </a:br>
            <a:r>
              <a:rPr lang="en-US" sz="5400" b="1" dirty="0" smtClean="0"/>
              <a:t>Health Care</a:t>
            </a:r>
            <a:endParaRPr lang="en-US" sz="5400" b="1" dirty="0"/>
          </a:p>
        </p:txBody>
      </p:sp>
      <p:sp>
        <p:nvSpPr>
          <p:cNvPr id="3" name="Content Placeholder 2"/>
          <p:cNvSpPr>
            <a:spLocks noGrp="1"/>
          </p:cNvSpPr>
          <p:nvPr>
            <p:ph idx="1"/>
          </p:nvPr>
        </p:nvSpPr>
        <p:spPr>
          <a:xfrm>
            <a:off x="206061" y="2434106"/>
            <a:ext cx="11758411" cy="4314423"/>
          </a:xfrm>
        </p:spPr>
        <p:txBody>
          <a:bodyPr>
            <a:normAutofit fontScale="77500" lnSpcReduction="20000"/>
          </a:bodyPr>
          <a:lstStyle/>
          <a:p>
            <a:r>
              <a:rPr lang="en-US" dirty="0" smtClean="0"/>
              <a:t>Despite his party controlling congress, and despite a House-passed bill that Trump celebrated at a Rose Garden ceremony (but later called “mean”) Trump and the GOP failed </a:t>
            </a:r>
            <a:r>
              <a:rPr lang="en-US" dirty="0"/>
              <a:t>to pass health care </a:t>
            </a:r>
            <a:r>
              <a:rPr lang="en-US" dirty="0" smtClean="0"/>
              <a:t>legislation after repeatedly trying.</a:t>
            </a:r>
          </a:p>
          <a:p>
            <a:r>
              <a:rPr lang="en-US" dirty="0" smtClean="0"/>
              <a:t>However, Trump did sign a tax bill in 2017 that </a:t>
            </a:r>
            <a:r>
              <a:rPr lang="en-US" b="1" dirty="0" smtClean="0"/>
              <a:t>eliminated the individual mandate </a:t>
            </a:r>
            <a:r>
              <a:rPr lang="en-US" dirty="0" smtClean="0"/>
              <a:t>that requires everyone to have health insurance or pay a tax penalty.</a:t>
            </a:r>
          </a:p>
          <a:p>
            <a:r>
              <a:rPr lang="en-US" dirty="0" smtClean="0"/>
              <a:t>Trump issued an </a:t>
            </a:r>
            <a:r>
              <a:rPr lang="en-US" b="1" dirty="0" smtClean="0"/>
              <a:t>executive order to end </a:t>
            </a:r>
            <a:r>
              <a:rPr lang="en-US" b="1" dirty="0"/>
              <a:t>a key set of Obamacare subsidies </a:t>
            </a:r>
            <a:r>
              <a:rPr lang="en-US" dirty="0"/>
              <a:t>that helped lower-income enrollees pay for health care. Nearly 6 million enrollees, or 57%, </a:t>
            </a:r>
            <a:r>
              <a:rPr lang="en-US" dirty="0" smtClean="0"/>
              <a:t>qualified </a:t>
            </a:r>
            <a:r>
              <a:rPr lang="en-US" dirty="0"/>
              <a:t>for the cost-sharing payments this </a:t>
            </a:r>
            <a:r>
              <a:rPr lang="en-US" dirty="0" smtClean="0"/>
              <a:t>year. </a:t>
            </a:r>
            <a:r>
              <a:rPr lang="en-US" dirty="0"/>
              <a:t>The subsidies </a:t>
            </a:r>
            <a:r>
              <a:rPr lang="en-US" dirty="0" smtClean="0"/>
              <a:t>cost </a:t>
            </a:r>
            <a:r>
              <a:rPr lang="en-US" dirty="0"/>
              <a:t>the federal government about $7 billion in 2017.</a:t>
            </a:r>
          </a:p>
          <a:p>
            <a:r>
              <a:rPr lang="en-US" dirty="0"/>
              <a:t>The uncertainty over the subsidies' fate was a key reason that </a:t>
            </a:r>
            <a:r>
              <a:rPr lang="en-US" b="1" dirty="0"/>
              <a:t>many insurers </a:t>
            </a:r>
            <a:r>
              <a:rPr lang="en-US" b="1" dirty="0" smtClean="0"/>
              <a:t>substantially hiked their </a:t>
            </a:r>
            <a:r>
              <a:rPr lang="en-US" b="1" dirty="0"/>
              <a:t>rates for 2018 -- some by more than 20%. Several major carriers dropped out of the individual market</a:t>
            </a:r>
            <a:r>
              <a:rPr lang="en-US" dirty="0"/>
              <a:t>, unwilling to wait and see what Trump and congressional Republicans would do</a:t>
            </a:r>
            <a:r>
              <a:rPr lang="en-US" dirty="0" smtClean="0"/>
              <a:t>. With the individual mandate gone, insurers are even more nervous about their ability to participate in what remains of the Affordable Care Act (Obamacare).</a:t>
            </a:r>
            <a:endParaRPr lang="en-US" dirty="0"/>
          </a:p>
          <a:p>
            <a:r>
              <a:rPr lang="en-US" dirty="0" smtClean="0"/>
              <a:t>Will the American people consider the repeal of the mandate and the executive orders a “success” on health care given what Trump promised during the campaign (affordable health care for all)?</a:t>
            </a:r>
            <a:endParaRPr lang="en-US" dirty="0"/>
          </a:p>
          <a:p>
            <a:endParaRPr lang="en-US" dirty="0"/>
          </a:p>
        </p:txBody>
      </p:sp>
      <p:pic>
        <p:nvPicPr>
          <p:cNvPr id="5" name="Picture 4"/>
          <p:cNvPicPr>
            <a:picLocks noChangeAspect="1"/>
          </p:cNvPicPr>
          <p:nvPr/>
        </p:nvPicPr>
        <p:blipFill>
          <a:blip r:embed="rId2"/>
          <a:stretch>
            <a:fillRect/>
          </a:stretch>
        </p:blipFill>
        <p:spPr>
          <a:xfrm>
            <a:off x="631065" y="146185"/>
            <a:ext cx="4056845" cy="2129844"/>
          </a:xfrm>
          <a:prstGeom prst="rect">
            <a:avLst/>
          </a:prstGeom>
        </p:spPr>
      </p:pic>
    </p:spTree>
    <p:extLst>
      <p:ext uri="{BB962C8B-B14F-4D97-AF65-F5344CB8AC3E}">
        <p14:creationId xmlns:p14="http://schemas.microsoft.com/office/powerpoint/2010/main" val="2238546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92" y="365125"/>
            <a:ext cx="5370490" cy="2262165"/>
          </a:xfrm>
        </p:spPr>
        <p:txBody>
          <a:bodyPr>
            <a:normAutofit/>
          </a:bodyPr>
          <a:lstStyle/>
          <a:p>
            <a:pPr algn="ctr"/>
            <a:r>
              <a:rPr lang="en-US" sz="5400" b="1" dirty="0" smtClean="0"/>
              <a:t>Failure: </a:t>
            </a:r>
            <a:br>
              <a:rPr lang="en-US" sz="5400" b="1" dirty="0" smtClean="0"/>
            </a:br>
            <a:r>
              <a:rPr lang="en-US" sz="5400" b="1" dirty="0" smtClean="0"/>
              <a:t>Muslim Travel Ban</a:t>
            </a:r>
            <a:endParaRPr lang="en-US" sz="5400" b="1" dirty="0"/>
          </a:p>
        </p:txBody>
      </p:sp>
      <p:sp>
        <p:nvSpPr>
          <p:cNvPr id="3" name="Content Placeholder 2"/>
          <p:cNvSpPr>
            <a:spLocks noGrp="1"/>
          </p:cNvSpPr>
          <p:nvPr>
            <p:ph idx="1"/>
          </p:nvPr>
        </p:nvSpPr>
        <p:spPr>
          <a:xfrm>
            <a:off x="193183" y="3451123"/>
            <a:ext cx="11874321" cy="3297406"/>
          </a:xfrm>
        </p:spPr>
        <p:txBody>
          <a:bodyPr>
            <a:normAutofit fontScale="92500" lnSpcReduction="20000"/>
          </a:bodyPr>
          <a:lstStyle/>
          <a:p>
            <a:r>
              <a:rPr lang="en-US" dirty="0" smtClean="0"/>
              <a:t>Early in his administration, Trump issued an executive order attempting to ban Muslims from entering the U.S. throwing airports into chaos and prompting demonstrations.</a:t>
            </a:r>
          </a:p>
          <a:p>
            <a:r>
              <a:rPr lang="en-US" dirty="0" smtClean="0"/>
              <a:t>Initially, the list of countries subject to the ban were all predominantly Muslim: </a:t>
            </a:r>
            <a:r>
              <a:rPr lang="sv-SE" dirty="0"/>
              <a:t> Iran, Iraq, Libya, Somalia, Sudan, Syria, and Yemen.</a:t>
            </a:r>
            <a:endParaRPr lang="en-US" dirty="0" smtClean="0"/>
          </a:p>
          <a:p>
            <a:r>
              <a:rPr lang="en-US" dirty="0" smtClean="0"/>
              <a:t>But </a:t>
            </a:r>
            <a:r>
              <a:rPr lang="en-US" b="1" dirty="0" smtClean="0"/>
              <a:t>courts essentially blocked the ban</a:t>
            </a:r>
            <a:r>
              <a:rPr lang="en-US" dirty="0" smtClean="0"/>
              <a:t>, which the administration has revised multiple times to try to satisfy them—most notably by adding Chad (a U.S. ally) and the non-Muslim nation of Venezuela to the list of nations included in the ban.</a:t>
            </a:r>
          </a:p>
          <a:p>
            <a:r>
              <a:rPr lang="en-US" dirty="0" smtClean="0"/>
              <a:t>The U.S. Supreme Court will hear arguments this term and decide whether the ban violates immigration law and the Establishment Clause of the Constitution.</a:t>
            </a:r>
          </a:p>
        </p:txBody>
      </p:sp>
      <p:pic>
        <p:nvPicPr>
          <p:cNvPr id="4" name="Picture 3"/>
          <p:cNvPicPr>
            <a:picLocks noChangeAspect="1"/>
          </p:cNvPicPr>
          <p:nvPr/>
        </p:nvPicPr>
        <p:blipFill>
          <a:blip r:embed="rId2"/>
          <a:stretch>
            <a:fillRect/>
          </a:stretch>
        </p:blipFill>
        <p:spPr>
          <a:xfrm>
            <a:off x="6048584" y="143555"/>
            <a:ext cx="5336342" cy="3114800"/>
          </a:xfrm>
          <a:prstGeom prst="rect">
            <a:avLst/>
          </a:prstGeom>
        </p:spPr>
      </p:pic>
    </p:spTree>
    <p:extLst>
      <p:ext uri="{BB962C8B-B14F-4D97-AF65-F5344CB8AC3E}">
        <p14:creationId xmlns:p14="http://schemas.microsoft.com/office/powerpoint/2010/main" val="1731471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790" y="365125"/>
            <a:ext cx="5039558" cy="3067188"/>
          </a:xfrm>
        </p:spPr>
        <p:txBody>
          <a:bodyPr>
            <a:noAutofit/>
          </a:bodyPr>
          <a:lstStyle/>
          <a:p>
            <a:pPr algn="ctr"/>
            <a:r>
              <a:rPr lang="en-US" sz="4800" b="1" dirty="0" smtClean="0"/>
              <a:t>Failure: </a:t>
            </a:r>
            <a:br>
              <a:rPr lang="en-US" sz="4800" b="1" dirty="0" smtClean="0"/>
            </a:br>
            <a:r>
              <a:rPr lang="en-US" sz="4800" b="1" dirty="0" smtClean="0"/>
              <a:t>Building a Wall on the Mexican Border</a:t>
            </a:r>
            <a:endParaRPr lang="en-US" sz="4800" b="1" dirty="0"/>
          </a:p>
        </p:txBody>
      </p:sp>
      <p:sp>
        <p:nvSpPr>
          <p:cNvPr id="3" name="Content Placeholder 2"/>
          <p:cNvSpPr>
            <a:spLocks noGrp="1"/>
          </p:cNvSpPr>
          <p:nvPr>
            <p:ph idx="1"/>
          </p:nvPr>
        </p:nvSpPr>
        <p:spPr>
          <a:xfrm>
            <a:off x="304800" y="3976914"/>
            <a:ext cx="11410122" cy="2662425"/>
          </a:xfrm>
        </p:spPr>
        <p:txBody>
          <a:bodyPr>
            <a:normAutofit fontScale="85000" lnSpcReduction="10000"/>
          </a:bodyPr>
          <a:lstStyle/>
          <a:p>
            <a:r>
              <a:rPr lang="en-US" sz="3600" dirty="0" smtClean="0"/>
              <a:t>Trump promised to build </a:t>
            </a:r>
            <a:r>
              <a:rPr lang="en-US" sz="3600" dirty="0"/>
              <a:t>a wall on the Mexican </a:t>
            </a:r>
            <a:r>
              <a:rPr lang="en-US" sz="3600" dirty="0" smtClean="0"/>
              <a:t>border and force Mexico to pay for it.</a:t>
            </a:r>
          </a:p>
          <a:p>
            <a:r>
              <a:rPr lang="en-US" sz="3600" dirty="0" smtClean="0"/>
              <a:t>Not only has that not happened but </a:t>
            </a:r>
            <a:r>
              <a:rPr lang="en-US" sz="3600" b="1" dirty="0" smtClean="0"/>
              <a:t>the GOP-controlled congress has not appropriated funding for a wall</a:t>
            </a:r>
            <a:r>
              <a:rPr lang="en-US" sz="3600" dirty="0" smtClean="0"/>
              <a:t>.</a:t>
            </a:r>
          </a:p>
          <a:p>
            <a:r>
              <a:rPr lang="en-US" sz="3600" dirty="0" smtClean="0"/>
              <a:t>Was it ever realistic for voters </a:t>
            </a:r>
            <a:r>
              <a:rPr lang="en-US" sz="3600" dirty="0"/>
              <a:t>to believe that a 2,000-mile physical structure spanning sea to </a:t>
            </a:r>
            <a:r>
              <a:rPr lang="en-US" sz="3600" dirty="0" smtClean="0"/>
              <a:t>sea was going to be constructed?</a:t>
            </a:r>
            <a:endParaRPr lang="en-US" sz="3600" dirty="0"/>
          </a:p>
          <a:p>
            <a:endParaRPr lang="en-US" dirty="0"/>
          </a:p>
        </p:txBody>
      </p:sp>
      <p:pic>
        <p:nvPicPr>
          <p:cNvPr id="5" name="Picture 4"/>
          <p:cNvPicPr>
            <a:picLocks noChangeAspect="1"/>
          </p:cNvPicPr>
          <p:nvPr/>
        </p:nvPicPr>
        <p:blipFill>
          <a:blip r:embed="rId2"/>
          <a:stretch>
            <a:fillRect/>
          </a:stretch>
        </p:blipFill>
        <p:spPr>
          <a:xfrm>
            <a:off x="5293507" y="218660"/>
            <a:ext cx="6302145" cy="3544957"/>
          </a:xfrm>
          <a:prstGeom prst="rect">
            <a:avLst/>
          </a:prstGeom>
        </p:spPr>
      </p:pic>
    </p:spTree>
    <p:extLst>
      <p:ext uri="{BB962C8B-B14F-4D97-AF65-F5344CB8AC3E}">
        <p14:creationId xmlns:p14="http://schemas.microsoft.com/office/powerpoint/2010/main" val="32349427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9273" y="274972"/>
            <a:ext cx="7031865" cy="1850042"/>
          </a:xfrm>
        </p:spPr>
        <p:txBody>
          <a:bodyPr>
            <a:noAutofit/>
          </a:bodyPr>
          <a:lstStyle/>
          <a:p>
            <a:pPr algn="ctr"/>
            <a:r>
              <a:rPr lang="en-US" sz="5400" b="1" dirty="0" smtClean="0"/>
              <a:t>Failure to Drain the Swamp</a:t>
            </a:r>
            <a:endParaRPr lang="en-US" sz="5400" b="1" dirty="0"/>
          </a:p>
        </p:txBody>
      </p:sp>
      <p:sp>
        <p:nvSpPr>
          <p:cNvPr id="3" name="Content Placeholder 2"/>
          <p:cNvSpPr>
            <a:spLocks noGrp="1"/>
          </p:cNvSpPr>
          <p:nvPr>
            <p:ph idx="1"/>
          </p:nvPr>
        </p:nvSpPr>
        <p:spPr>
          <a:xfrm>
            <a:off x="152400" y="2936383"/>
            <a:ext cx="11887200" cy="3742856"/>
          </a:xfrm>
        </p:spPr>
        <p:txBody>
          <a:bodyPr>
            <a:normAutofit fontScale="70000" lnSpcReduction="20000"/>
          </a:bodyPr>
          <a:lstStyle/>
          <a:p>
            <a:r>
              <a:rPr lang="en-US" dirty="0" smtClean="0"/>
              <a:t>Trump </a:t>
            </a:r>
            <a:r>
              <a:rPr lang="en-US" dirty="0"/>
              <a:t>won the election in part by promising to do things differently, to shake up the existing order and to rid Washington of its </a:t>
            </a:r>
            <a:r>
              <a:rPr lang="en-US" dirty="0" smtClean="0"/>
              <a:t>cozy </a:t>
            </a:r>
            <a:r>
              <a:rPr lang="en-US" dirty="0"/>
              <a:t>elite. </a:t>
            </a:r>
            <a:endParaRPr lang="en-US" dirty="0" smtClean="0"/>
          </a:p>
          <a:p>
            <a:r>
              <a:rPr lang="en-US" dirty="0" smtClean="0"/>
              <a:t>But </a:t>
            </a:r>
            <a:r>
              <a:rPr lang="en-US" dirty="0"/>
              <a:t>his </a:t>
            </a:r>
            <a:r>
              <a:rPr lang="en-US" b="1" dirty="0"/>
              <a:t>administration of </a:t>
            </a:r>
            <a:r>
              <a:rPr lang="en-US" b="1" dirty="0" smtClean="0"/>
              <a:t>wealthy businessmen, generals, and </a:t>
            </a:r>
            <a:r>
              <a:rPr lang="en-US" b="1" dirty="0"/>
              <a:t>Goldman Sachs executives</a:t>
            </a:r>
            <a:r>
              <a:rPr lang="en-US" dirty="0"/>
              <a:t> looks like the same old </a:t>
            </a:r>
            <a:r>
              <a:rPr lang="en-US" dirty="0" smtClean="0"/>
              <a:t>cronies to many Americans. </a:t>
            </a:r>
          </a:p>
          <a:p>
            <a:r>
              <a:rPr lang="en-US" dirty="0" smtClean="0"/>
              <a:t>Even </a:t>
            </a:r>
            <a:r>
              <a:rPr lang="en-US" dirty="0"/>
              <a:t>Steve Bannon, the former head of Breitbart News and the populist rabble rouser </a:t>
            </a:r>
            <a:r>
              <a:rPr lang="en-US" dirty="0" smtClean="0"/>
              <a:t>in the Trump campaign and West </a:t>
            </a:r>
            <a:r>
              <a:rPr lang="en-US" dirty="0"/>
              <a:t>Wing, is an alumnus of Goldman Sachs, the bank once condemned by </a:t>
            </a:r>
            <a:r>
              <a:rPr lang="en-US" dirty="0" smtClean="0"/>
              <a:t>Trump </a:t>
            </a:r>
            <a:r>
              <a:rPr lang="en-US" dirty="0"/>
              <a:t>for </a:t>
            </a:r>
            <a:r>
              <a:rPr lang="en-US" dirty="0" smtClean="0"/>
              <a:t>epitomizing </a:t>
            </a:r>
            <a:r>
              <a:rPr lang="en-US" dirty="0"/>
              <a:t>the close ties between Wall Street and politics</a:t>
            </a:r>
            <a:r>
              <a:rPr lang="en-US" dirty="0" smtClean="0"/>
              <a:t>.</a:t>
            </a:r>
          </a:p>
          <a:p>
            <a:r>
              <a:rPr lang="en-US" dirty="0" smtClean="0"/>
              <a:t>In 2017, Trump signed a tax bill that will </a:t>
            </a:r>
            <a:r>
              <a:rPr lang="en-US" b="1" dirty="0" smtClean="0"/>
              <a:t>expand the nation’s debt by at least $1 trillion</a:t>
            </a:r>
            <a:r>
              <a:rPr lang="en-US" dirty="0" smtClean="0"/>
              <a:t>.</a:t>
            </a:r>
          </a:p>
          <a:p>
            <a:r>
              <a:rPr lang="en-US" dirty="0" smtClean="0"/>
              <a:t>Trump has </a:t>
            </a:r>
            <a:r>
              <a:rPr lang="en-US" b="1" dirty="0" smtClean="0"/>
              <a:t>called for the return of earmarks </a:t>
            </a:r>
            <a:r>
              <a:rPr lang="en-US" dirty="0" smtClean="0"/>
              <a:t>to help get legislation passed. Earmarks are </a:t>
            </a:r>
            <a:r>
              <a:rPr lang="en-US" b="1" dirty="0" smtClean="0"/>
              <a:t>pork-barrel spending </a:t>
            </a:r>
            <a:r>
              <a:rPr lang="en-US" dirty="0" smtClean="0"/>
              <a:t>provisions for projects favored by individual members of congress to benefit their contributors (a type of bribery) in return for the member’s support on a larger spending bill (e.g. the “Bridge to Nowhere”). Speaker Pelosi imposed a moratorium on earmarks in 2007 and Speaker Boehner banned them altogether in 2011. </a:t>
            </a:r>
          </a:p>
          <a:p>
            <a:r>
              <a:rPr lang="en-US" dirty="0" smtClean="0"/>
              <a:t>Trump’s, and the American people’s, lack of historical knowledge about issues undermines the nation’s ability to learn from its mistakes.</a:t>
            </a:r>
            <a:endParaRPr lang="en-US" dirty="0"/>
          </a:p>
        </p:txBody>
      </p:sp>
      <p:pic>
        <p:nvPicPr>
          <p:cNvPr id="4" name="Picture 3"/>
          <p:cNvPicPr>
            <a:picLocks noChangeAspect="1"/>
          </p:cNvPicPr>
          <p:nvPr/>
        </p:nvPicPr>
        <p:blipFill>
          <a:blip r:embed="rId2"/>
          <a:stretch>
            <a:fillRect/>
          </a:stretch>
        </p:blipFill>
        <p:spPr>
          <a:xfrm>
            <a:off x="695459" y="131606"/>
            <a:ext cx="3593206" cy="2712871"/>
          </a:xfrm>
          <a:prstGeom prst="rect">
            <a:avLst/>
          </a:prstGeom>
        </p:spPr>
      </p:pic>
    </p:spTree>
    <p:extLst>
      <p:ext uri="{BB962C8B-B14F-4D97-AF65-F5344CB8AC3E}">
        <p14:creationId xmlns:p14="http://schemas.microsoft.com/office/powerpoint/2010/main" val="1479334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4714&quot;&gt;&lt;property id=&quot;20148&quot; value=&quot;5&quot;/&gt;&lt;property id=&quot;20300&quot; value=&quot;Slide 1 - &amp;quot;Trump Presidency:  Successes and Failures One Year In&amp;quot;&quot;/&gt;&lt;property id=&quot;20307&quot; value=&quot;336&quot;/&gt;&lt;/object&gt;&lt;object type=&quot;3&quot; unique_id=&quot;19441&quot;&gt;&lt;property id=&quot;20148&quot; value=&quot;5&quot;/&gt;&lt;property id=&quot;20300&quot; value=&quot;Slide 2&quot;/&gt;&lt;property id=&quot;20307&quot; value=&quot;363&quot;/&gt;&lt;/object&gt;&lt;object type=&quot;3&quot; unique_id=&quot;19719&quot;&gt;&lt;property id=&quot;20148&quot; value=&quot;5&quot;/&gt;&lt;property id=&quot;20300&quot; value=&quot;Slide 20 - &amp;quot;Success:  The Economy&amp;quot;&quot;/&gt;&lt;property id=&quot;20307&quot; value=&quot;364&quot;/&gt;&lt;/object&gt;&lt;object type=&quot;3&quot; unique_id=&quot;20344&quot;&gt;&lt;property id=&quot;20148&quot; value=&quot;5&quot;/&gt;&lt;property id=&quot;20300&quot; value=&quot;Slide 3&quot;/&gt;&lt;property id=&quot;20307&quot; value=&quot;370&quot;/&gt;&lt;/object&gt;&lt;object type=&quot;3&quot; unique_id=&quot;20345&quot;&gt;&lt;property id=&quot;20148&quot; value=&quot;5&quot;/&gt;&lt;property id=&quot;20300&quot; value=&quot;Slide 4&quot;/&gt;&lt;property id=&quot;20307&quot; value=&quot;371&quot;/&gt;&lt;/object&gt;&lt;object type=&quot;3&quot; unique_id=&quot;20347&quot;&gt;&lt;property id=&quot;20148&quot; value=&quot;5&quot;/&gt;&lt;property id=&quot;20300&quot; value=&quot;Slide 5 - &amp;quot;Trump is Losing Independents&amp;quot;&quot;/&gt;&lt;property id=&quot;20307&quot; value=&quot;369&quot;/&gt;&lt;/object&gt;&lt;object type=&quot;3&quot; unique_id=&quot;20348&quot;&gt;&lt;property id=&quot;20148&quot; value=&quot;5&quot;/&gt;&lt;property id=&quot;20300&quot; value=&quot;Slide 15 - &amp;quot;Success: Supreme Court Justice Neil Gorsuch&amp;quot;&quot;/&gt;&lt;property id=&quot;20307&quot; value=&quot;367&quot;/&gt;&lt;/object&gt;&lt;object type=&quot;3&quot; unique_id=&quot;20349&quot;&gt;&lt;property id=&quot;20148&quot; value=&quot;5&quot;/&gt;&lt;property id=&quot;20300&quot; value=&quot;Slide 18 - &amp;quot;Success:  Government Deregulation&amp;quot;&quot;/&gt;&lt;property id=&quot;20307&quot; value=&quot;366&quot;/&gt;&lt;/object&gt;&lt;object type=&quot;3&quot; unique_id=&quot;20350&quot;&gt;&lt;property id=&quot;20148&quot; value=&quot;5&quot;/&gt;&lt;property id=&quot;20300&quot; value=&quot;Slide 28 - &amp;quot;Success:  Anti-Establishment Politics&amp;quot;&quot;/&gt;&lt;property id=&quot;20307&quot; value=&quot;368&quot;/&gt;&lt;/object&gt;&lt;object type=&quot;3&quot; unique_id=&quot;20655&quot;&gt;&lt;property id=&quot;20148&quot; value=&quot;5&quot;/&gt;&lt;property id=&quot;20300&quot; value=&quot;Slide 6 - &amp;quot;Failure:  Health Care&amp;quot;&quot;/&gt;&lt;property id=&quot;20307&quot; value=&quot;374&quot;/&gt;&lt;/object&gt;&lt;object type=&quot;3&quot; unique_id=&quot;20656&quot;&gt;&lt;property id=&quot;20148&quot; value=&quot;5&quot;/&gt;&lt;property id=&quot;20300&quot; value=&quot;Slide 12 - &amp;quot;Failure: Undermining American Institutions &amp;amp; Norms&amp;quot;&quot;/&gt;&lt;property id=&quot;20307&quot; value=&quot;373&quot;/&gt;&lt;/object&gt;&lt;object type=&quot;3&quot; unique_id=&quot;21043&quot;&gt;&lt;property id=&quot;20148&quot; value=&quot;5&quot;/&gt;&lt;property id=&quot;20300&quot; value=&quot;Slide 7 - &amp;quot;Failure:  Muslim Travel Ban&amp;quot;&quot;/&gt;&lt;property id=&quot;20307&quot; value=&quot;375&quot;/&gt;&lt;/object&gt;&lt;object type=&quot;3&quot; unique_id=&quot;21044&quot;&gt;&lt;property id=&quot;20148&quot; value=&quot;5&quot;/&gt;&lt;property id=&quot;20300&quot; value=&quot;Slide 8 - &amp;quot;Failure:  Building a Wall on the Mexican Border&amp;quot;&quot;/&gt;&lt;property id=&quot;20307&quot; value=&quot;376&quot;/&gt;&lt;/object&gt;&lt;object type=&quot;3&quot; unique_id=&quot;21045&quot;&gt;&lt;property id=&quot;20148&quot; value=&quot;5&quot;/&gt;&lt;property id=&quot;20300&quot; value=&quot;Slide 27 - &amp;quot;Success:  Passing Bills&amp;quot;&quot;/&gt;&lt;property id=&quot;20307&quot; value=&quot;377&quot;/&gt;&lt;/object&gt;&lt;object type=&quot;3&quot; unique_id=&quot;21446&quot;&gt;&lt;property id=&quot;20148&quot; value=&quot;5&quot;/&gt;&lt;property id=&quot;20300&quot; value=&quot;Slide 22 - &amp;quot;Success:  Killing the Trans-Pacific Partnership&amp;quot;&quot;/&gt;&lt;property id=&quot;20307&quot; value=&quot;378&quot;/&gt;&lt;/object&gt;&lt;object type=&quot;3&quot; unique_id=&quot;21447&quot;&gt;&lt;property id=&quot;20148&quot; value=&quot;5&quot;/&gt;&lt;property id=&quot;20300&quot; value=&quot;Slide 26 - &amp;quot;Success:  Immigration&amp;quot;&quot;/&gt;&lt;property id=&quot;20307&quot; value=&quot;379&quot;/&gt;&lt;/object&gt;&lt;object type=&quot;3&quot; unique_id=&quot;22104&quot;&gt;&lt;property id=&quot;20148&quot; value=&quot;5&quot;/&gt;&lt;property id=&quot;20300&quot; value=&quot;Slide 23 - &amp;quot;Success:  Withdrawing from the Paris Climate Accord&amp;quot;&quot;/&gt;&lt;property id=&quot;20307&quot; value=&quot;381&quot;/&gt;&lt;/object&gt;&lt;object type=&quot;3&quot; unique_id=&quot;22105&quot;&gt;&lt;property id=&quot;20148&quot; value=&quot;5&quot;/&gt;&lt;property id=&quot;20300&quot; value=&quot;Slide 24 - &amp;quot;Success:  Pipelines &amp;amp; National Monuments&amp;quot;&quot;/&gt;&lt;property id=&quot;20307&quot; value=&quot;380&quot;/&gt;&lt;/object&gt;&lt;object type=&quot;3&quot; unique_id=&quot;22694&quot;&gt;&lt;property id=&quot;20148&quot; value=&quot;5&quot;/&gt;&lt;property id=&quot;20300&quot; value=&quot;Slide 29 - &amp;quot;Trump’s Base is Solid&amp;quot;&quot;/&gt;&lt;property id=&quot;20307&quot; value=&quot;383&quot;/&gt;&lt;/object&gt;&lt;object type=&quot;3&quot; unique_id=&quot;22695&quot;&gt;&lt;property id=&quot;20148&quot; value=&quot;5&quot;/&gt;&lt;property id=&quot;20300&quot; value=&quot;Slide 30 - &amp;quot;Questions&amp;quot;&quot;/&gt;&lt;property id=&quot;20307&quot; value=&quot;382&quot;/&gt;&lt;/object&gt;&lt;object type=&quot;3&quot; unique_id=&quot;22696&quot;&gt;&lt;property id=&quot;20148&quot; value=&quot;5&quot;/&gt;&lt;property id=&quot;20300&quot; value=&quot;Slide 31 - &amp;quot;Conclusion&amp;quot;&quot;/&gt;&lt;property id=&quot;20307&quot; value=&quot;384&quot;/&gt;&lt;/object&gt;&lt;object type=&quot;3&quot; unique_id=&quot;22880&quot;&gt;&lt;property id=&quot;20148&quot; value=&quot;5&quot;/&gt;&lt;property id=&quot;20300&quot; value=&quot;Slide 9 - &amp;quot;Failure to Drain the Swamp&amp;quot;&quot;/&gt;&lt;property id=&quot;20307&quot; value=&quot;385&quot;/&gt;&lt;/object&gt;&lt;object type=&quot;3&quot; unique_id=&quot;22881&quot;&gt;&lt;property id=&quot;20148&quot; value=&quot;5&quot;/&gt;&lt;property id=&quot;20300&quot; value=&quot;Slide 10 - &amp;quot;Failure: Infrastructure Bill&amp;quot;&quot;/&gt;&lt;property id=&quot;20307&quot; value=&quot;386&quot;/&gt;&lt;/object&gt;&lt;object type=&quot;3&quot; unique_id=&quot;22882&quot;&gt;&lt;property id=&quot;20148&quot; value=&quot;5&quot;/&gt;&lt;property id=&quot;20300&quot; value=&quot;Slide 11 - &amp;quot;Failure: White House Infighting, Staffing Issues&amp;quot;&quot;/&gt;&lt;property id=&quot;20307&quot; value=&quot;387&quot;/&gt;&lt;/object&gt;&lt;object type=&quot;3&quot; unique_id=&quot;23046&quot;&gt;&lt;property id=&quot;20148&quot; value=&quot;5&quot;/&gt;&lt;property id=&quot;20300&quot; value=&quot;Slide 16 - &amp;quot;Success: Packing the Federal Courts with Conservatives&amp;quot;&quot;/&gt;&lt;property id=&quot;20307&quot; value=&quot;388&quot;/&gt;&lt;/object&gt;&lt;object type=&quot;3&quot; unique_id=&quot;23159&quot;&gt;&lt;property id=&quot;20148&quot; value=&quot;5&quot;/&gt;&lt;property id=&quot;20300&quot; value=&quot;Slide 19 - &amp;quot;Success: Criminal Justice&amp;quot;&quot;/&gt;&lt;property id=&quot;20307&quot; value=&quot;389&quot;/&gt;&lt;/object&gt;&lt;object type=&quot;3&quot; unique_id=&quot;23160&quot;&gt;&lt;property id=&quot;20148&quot; value=&quot;5&quot;/&gt;&lt;property id=&quot;20300&quot; value=&quot;Slide 25 - &amp;quot;Success: Immigration&amp;quot;&quot;/&gt;&lt;property id=&quot;20307&quot; value=&quot;390&quot;/&gt;&lt;/object&gt;&lt;object type=&quot;3&quot; unique_id=&quot;23251&quot;&gt;&lt;property id=&quot;20148&quot; value=&quot;5&quot;/&gt;&lt;property id=&quot;20300&quot; value=&quot;Slide 17 - &amp;quot;Success: Packing the Federal Courts with Conservatives&amp;quot;&quot;/&gt;&lt;property id=&quot;20307&quot; value=&quot;391&quot;/&gt;&lt;/object&gt;&lt;object type=&quot;3&quot; unique_id=&quot;23540&quot;&gt;&lt;property id=&quot;20148&quot; value=&quot;5&quot;/&gt;&lt;property id=&quot;20300&quot; value=&quot;Slide 14 - &amp;quot;Success: Tax Overhaul&amp;quot;&quot;/&gt;&lt;property id=&quot;20307&quot; value=&quot;392&quot;/&gt;&lt;/object&gt;&lt;object type=&quot;3&quot; unique_id=&quot;23666&quot;&gt;&lt;property id=&quot;20148&quot; value=&quot;5&quot;/&gt;&lt;property id=&quot;20300&quot; value=&quot;Slide 13 - &amp;quot;Failure:  The Judgment of History&amp;quot;&quot;/&gt;&lt;property id=&quot;20307&quot; value=&quot;393&quot;/&gt;&lt;/object&gt;&lt;object type=&quot;3&quot; unique_id=&quot;23667&quot;&gt;&lt;property id=&quot;20148&quot; value=&quot;5&quot;/&gt;&lt;property id=&quot;20300&quot; value=&quot;Slide 21 - &amp;quot;Success: Protectionism&amp;quot;&quot;/&gt;&lt;property id=&quot;20307&quot; value=&quot;394&quot;/&gt;&lt;/object&gt;&lt;object type=&quot;3&quot; unique_id=&quot;24137&quot;&gt;&lt;property id=&quot;20148&quot; value=&quot;5&quot;/&gt;&lt;property id=&quot;20300&quot; value=&quot;Slide 32&quot;/&gt;&lt;property id=&quot;20307&quot; value=&quot;395&quot;/&gt;&lt;/object&gt;&lt;object type=&quot;3&quot; unique_id=&quot;24138&quot;&gt;&lt;property id=&quot;20148&quot; value=&quot;5&quot;/&gt;&lt;property id=&quot;20300&quot; value=&quot;Slide 33&quot;/&gt;&lt;property id=&quot;20307&quot; value=&quot;396&quot;/&gt;&lt;/object&gt;&lt;object type=&quot;3&quot; unique_id=&quot;24139&quot;&gt;&lt;property id=&quot;20148&quot; value=&quot;5&quot;/&gt;&lt;property id=&quot;20300&quot; value=&quot;Slide 34&quot;/&gt;&lt;property id=&quot;20307&quot; value=&quot;397&quot;/&gt;&lt;/object&gt;&lt;object type=&quot;3&quot; unique_id=&quot;24140&quot;&gt;&lt;property id=&quot;20148&quot; value=&quot;5&quot;/&gt;&lt;property id=&quot;20300&quot; value=&quot;Slide 35&quot;/&gt;&lt;property id=&quot;20307&quot; value=&quot;398&quot;/&gt;&lt;/object&gt;&lt;object type=&quot;3&quot; unique_id=&quot;24141&quot;&gt;&lt;property id=&quot;20148&quot; value=&quot;5&quot;/&gt;&lt;property id=&quot;20300&quot; value=&quot;Slide 36&quot;/&gt;&lt;property id=&quot;20307&quot; value=&quot;399&quot;/&gt;&lt;/object&gt;&lt;object type=&quot;3&quot; unique_id=&quot;24142&quot;&gt;&lt;property id=&quot;20148&quot; value=&quot;5&quot;/&gt;&lt;property id=&quot;20300&quot; value=&quot;Slide 37&quot;/&gt;&lt;property id=&quot;20307&quot; value=&quot;400&quot;/&gt;&lt;/object&gt;&lt;object type=&quot;3&quot; unique_id=&quot;24143&quot;&gt;&lt;property id=&quot;20148&quot; value=&quot;5&quot;/&gt;&lt;property id=&quot;20300&quot; value=&quot;Slide 38 - &amp;quot;American Political Regimes: Disjunction &amp;quot;&quot;/&gt;&lt;property id=&quot;20307&quot; value=&quot;401&quot;/&gt;&lt;/object&gt;&lt;object type=&quot;3&quot; unique_id=&quot;24144&quot;&gt;&lt;property id=&quot;20148&quot; value=&quot;5&quot;/&gt;&lt;property id=&quot;20300&quot; value=&quot;Slide 39 - &amp;quot;Further Reading&amp;quot;&quot;/&gt;&lt;property id=&quot;20307&quot; value=&quot;402&quot;/&gt;&lt;/object&gt;&lt;/object&gt;&lt;object type=&quot;8&quot; unique_id=&quot;10050&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28424</TotalTime>
  <Words>4077</Words>
  <Application>Microsoft Office PowerPoint</Application>
  <PresentationFormat>Widescreen</PresentationFormat>
  <Paragraphs>164</Paragraphs>
  <Slides>39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Calibri Light</vt:lpstr>
      <vt:lpstr>Office Theme</vt:lpstr>
      <vt:lpstr>Trump Presidency:  Successes and Failures One Year In</vt:lpstr>
      <vt:lpstr>PowerPoint Presentation</vt:lpstr>
      <vt:lpstr>PowerPoint Presentation</vt:lpstr>
      <vt:lpstr>PowerPoint Presentation</vt:lpstr>
      <vt:lpstr>Trump is Losing Independents</vt:lpstr>
      <vt:lpstr>Failure:  Health Care</vt:lpstr>
      <vt:lpstr>Failure:  Muslim Travel Ban</vt:lpstr>
      <vt:lpstr>Failure:  Building a Wall on the Mexican Border</vt:lpstr>
      <vt:lpstr>Failure to Drain the Swamp</vt:lpstr>
      <vt:lpstr>Failure: Infrastructure Bill</vt:lpstr>
      <vt:lpstr>Failure: White House Infighting, Staffing Issues</vt:lpstr>
      <vt:lpstr>Failure: Undermining American Institutions &amp; Norms</vt:lpstr>
      <vt:lpstr>Failure:  The Judgment of History</vt:lpstr>
      <vt:lpstr>Success: Tax Overhaul</vt:lpstr>
      <vt:lpstr>Success: Supreme Court Justice Neil Gorsuch</vt:lpstr>
      <vt:lpstr>Success: Packing the Federal Courts with Conservatives</vt:lpstr>
      <vt:lpstr>Success: Packing the Federal Courts with Conservatives</vt:lpstr>
      <vt:lpstr>Success:  Government Deregulation</vt:lpstr>
      <vt:lpstr>Success: Criminal Justice</vt:lpstr>
      <vt:lpstr>Success:  The Economy</vt:lpstr>
      <vt:lpstr>Success: Protectionism</vt:lpstr>
      <vt:lpstr>Success:  Killing the Trans-Pacific Partnership</vt:lpstr>
      <vt:lpstr>Success:  Withdrawing from the Paris Climate Accord</vt:lpstr>
      <vt:lpstr>Success:  Pipelines &amp; National Monuments</vt:lpstr>
      <vt:lpstr>Success: Immigration</vt:lpstr>
      <vt:lpstr>Success:  Immigration</vt:lpstr>
      <vt:lpstr>Success:  Passing Bills</vt:lpstr>
      <vt:lpstr>Success:  Anti-Establishment Politics</vt:lpstr>
      <vt:lpstr>Trump’s Base is Solid</vt:lpstr>
      <vt:lpstr>Questions</vt:lpstr>
      <vt:lpstr>Conclusion</vt:lpstr>
      <vt:lpstr>PowerPoint Presentation</vt:lpstr>
      <vt:lpstr>PowerPoint Presentation</vt:lpstr>
      <vt:lpstr>PowerPoint Presentation</vt:lpstr>
      <vt:lpstr>PowerPoint Presentation</vt:lpstr>
      <vt:lpstr>PowerPoint Presentation</vt:lpstr>
      <vt:lpstr>PowerPoint Presentation</vt:lpstr>
      <vt:lpstr>American Political Regimes: Disjunction </vt:lpstr>
      <vt:lpstr>Further Reading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2014-2015 Term and the Future of the U.S. Supreme Court</dc:title>
  <dc:creator>Artemus Ward</dc:creator>
  <cp:lastModifiedBy>April Davis</cp:lastModifiedBy>
  <cp:revision>344</cp:revision>
  <dcterms:created xsi:type="dcterms:W3CDTF">2015-07-01T23:34:43Z</dcterms:created>
  <dcterms:modified xsi:type="dcterms:W3CDTF">2018-03-13T13:53:24Z</dcterms:modified>
</cp:coreProperties>
</file>